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8"/>
  </p:notesMasterIdLst>
  <p:sldIdLst>
    <p:sldId id="256" r:id="rId2"/>
    <p:sldId id="258" r:id="rId3"/>
    <p:sldId id="259" r:id="rId4"/>
    <p:sldId id="305" r:id="rId5"/>
    <p:sldId id="306" r:id="rId6"/>
    <p:sldId id="307" r:id="rId7"/>
    <p:sldId id="308" r:id="rId8"/>
    <p:sldId id="309" r:id="rId9"/>
    <p:sldId id="310" r:id="rId10"/>
    <p:sldId id="301" r:id="rId11"/>
    <p:sldId id="324" r:id="rId12"/>
    <p:sldId id="325" r:id="rId13"/>
    <p:sldId id="326" r:id="rId14"/>
    <p:sldId id="327" r:id="rId15"/>
    <p:sldId id="328" r:id="rId16"/>
    <p:sldId id="329" r:id="rId17"/>
    <p:sldId id="304" r:id="rId18"/>
    <p:sldId id="311" r:id="rId19"/>
    <p:sldId id="316" r:id="rId20"/>
    <p:sldId id="312" r:id="rId21"/>
    <p:sldId id="317" r:id="rId22"/>
    <p:sldId id="322" r:id="rId23"/>
    <p:sldId id="313" r:id="rId24"/>
    <p:sldId id="314" r:id="rId25"/>
    <p:sldId id="318" r:id="rId26"/>
    <p:sldId id="321" r:id="rId27"/>
    <p:sldId id="315" r:id="rId28"/>
    <p:sldId id="319" r:id="rId29"/>
    <p:sldId id="320" r:id="rId30"/>
    <p:sldId id="300" r:id="rId31"/>
    <p:sldId id="277" r:id="rId32"/>
    <p:sldId id="293" r:id="rId33"/>
    <p:sldId id="278" r:id="rId34"/>
    <p:sldId id="280" r:id="rId35"/>
    <p:sldId id="286" r:id="rId36"/>
    <p:sldId id="287" r:id="rId37"/>
    <p:sldId id="288" r:id="rId38"/>
    <p:sldId id="290" r:id="rId39"/>
    <p:sldId id="291" r:id="rId40"/>
    <p:sldId id="292" r:id="rId41"/>
    <p:sldId id="295" r:id="rId42"/>
    <p:sldId id="296" r:id="rId43"/>
    <p:sldId id="294" r:id="rId44"/>
    <p:sldId id="297" r:id="rId45"/>
    <p:sldId id="298" r:id="rId46"/>
    <p:sldId id="299" r:id="rId47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4EB2"/>
    <a:srgbClr val="4B585F"/>
    <a:srgbClr val="D9A4C0"/>
    <a:srgbClr val="B17F48"/>
    <a:srgbClr val="A1640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F097189-4C77-BB77-35D1-37D7FBC5E51F}" v="23" dt="2025-05-20T14:04:32.418"/>
    <p1510:client id="{203A9B70-DA2F-847C-E154-869920386281}" v="127" dt="2025-05-20T13:44:23.830"/>
    <p1510:client id="{3CDDB247-CAED-EAAF-BEAC-19CD1117E3D1}" v="300" dt="2025-05-21T10:14:24.597"/>
    <p1510:client id="{5414F4EF-B11F-45F9-ACBD-965FCC577238}" v="1753" dt="2025-05-21T11:24:43.834"/>
    <p1510:client id="{D234ADAC-F2CC-BA7E-D967-42FFAD15D0F1}" v="13" dt="2025-05-20T12:48:44.837"/>
    <p1510:client id="{FCECC85D-B956-AFD1-3787-489A029F260F}" v="1" dt="2025-05-20T14:13:59.35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651" autoAdjust="0"/>
    <p:restoredTop sz="94660"/>
  </p:normalViewPr>
  <p:slideViewPr>
    <p:cSldViewPr snapToGrid="0">
      <p:cViewPr varScale="1">
        <p:scale>
          <a:sx n="78" d="100"/>
          <a:sy n="78" d="100"/>
        </p:scale>
        <p:origin x="103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microsoft.com/office/2015/10/relationships/revisionInfo" Target="revisionInfo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9F6E4C-A092-49B3-AC8C-07281B1CEBA8}" type="datetimeFigureOut">
              <a:rPr lang="fr-FR" smtClean="0"/>
              <a:t>21/05/2025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26B638-4286-44FD-BE39-7F00A47EB6F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629758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26B638-4286-44FD-BE39-7F00A47EB6F8}" type="slidenum">
              <a:rPr lang="fr-FR" smtClean="0"/>
              <a:t>38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29868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8F60A9-8746-07F6-2811-17011AACC8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23A279E5-0CA2-27A8-2DED-AB49B246CBA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D22674E5-F832-733B-A026-6FBCE0DFD7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C330AEC-6334-4495-F9A0-7998FA1B3E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26B638-4286-44FD-BE39-7F00A47EB6F8}" type="slidenum">
              <a:rPr lang="fr-FR" smtClean="0"/>
              <a:t>39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128755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0D28FC-C9A5-13EE-E506-F232E47E80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D7F8082D-E06F-978F-1AC3-3CDF70CC4CC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D2FE9446-FA26-9571-F89F-D05ABE547D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CE633AC-2341-787F-6185-346A6B8C88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26B638-4286-44FD-BE39-7F00A47EB6F8}" type="slidenum">
              <a:rPr lang="fr-FR" smtClean="0"/>
              <a:t>40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457136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64F3E8-6CF9-0FC0-E812-B859A65151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A04E18DF-48E4-8B02-0E74-9C6A31F1C9B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3C872607-628E-0D8E-6A3F-FDF3D0A8A7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9554F2B-FEB0-0F63-962F-20463027371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26B638-4286-44FD-BE39-7F00A47EB6F8}" type="slidenum">
              <a:rPr lang="fr-FR" smtClean="0"/>
              <a:t>41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470319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2D0566-AA6E-C8CE-ADBF-D9881E918A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F52CDF61-FEA6-D452-A594-010E0AD7EA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F7428BFE-ABD2-BAC9-DC0A-9CC6259117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5E9AE3A-9CA4-8DBB-A778-A959A443441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26B638-4286-44FD-BE39-7F00A47EB6F8}" type="slidenum">
              <a:rPr lang="fr-FR" smtClean="0"/>
              <a:t>42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04830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CD8C07-690C-007E-D7EF-C3A46CC890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A97495E7-A1C0-7C2A-A24B-1A8584FA2CF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ED59B540-6603-544A-2E0D-56E184DA17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692FC9F-424B-ADEC-5184-64E6AAE1BA5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26B638-4286-44FD-BE39-7F00A47EB6F8}" type="slidenum">
              <a:rPr lang="fr-FR" smtClean="0"/>
              <a:t>43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271681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D235F6-58C8-38E8-72CF-A11860D712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9F60BEEB-1B75-6D27-1363-A061E8C125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6DCDBEE0-2C2F-2802-9B0F-AC5E97B1DD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C6BF3AF-601A-C4B4-E146-D3838F58CD4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26B638-4286-44FD-BE39-7F00A47EB6F8}" type="slidenum">
              <a:rPr lang="fr-FR" smtClean="0"/>
              <a:t>44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674103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2CC9D4-7A94-E4CE-9C55-D8E7DA0195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A3D67D13-58CB-2321-2AF5-8DED457FAAE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3E147984-D5A4-C757-54B0-35E7DFE437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A41B40E-EF3D-29BD-A427-CA59A0FBCA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26B638-4286-44FD-BE39-7F00A47EB6F8}" type="slidenum">
              <a:rPr lang="fr-FR" smtClean="0"/>
              <a:t>45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940936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2269ED-9375-278A-CFB8-87628BDB18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11FB30D8-BC23-CE13-B46D-83D54A181F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13853D67-B427-5DD4-9821-A69C51E44A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FE15EF8-1065-E880-7937-60888595CE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26B638-4286-44FD-BE39-7F00A47EB6F8}" type="slidenum">
              <a:rPr lang="fr-FR" smtClean="0"/>
              <a:t>46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328166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3A57130-1858-ED6D-A02B-2968BF02A9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C19656CA-ECE3-D9EB-397C-65207B7340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894FBC7-F516-CEDE-6D3A-66E8ABABCB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6E65A-46FE-4475-9A0E-749988311E0D}" type="datetimeFigureOut">
              <a:rPr lang="fr-FR" smtClean="0"/>
              <a:t>21/05/2025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61D7A15-F82D-9D4B-92D0-44BF2B539D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8CC1D21-3D8F-D1FF-7E6C-CAC4A40526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C5352-F1F0-4BB2-8834-A4D1434CD3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57553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269836E-BF65-1165-DE90-75C5CDC61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9DA4C034-BE4D-1D8A-E86A-8F31CB3A49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E38ABB5-A777-2610-E45B-37F710E40F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6E65A-46FE-4475-9A0E-749988311E0D}" type="datetimeFigureOut">
              <a:rPr lang="fr-FR" smtClean="0"/>
              <a:t>21/05/2025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2B39C21-61A9-4D9C-2EA9-4DC5739614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7118090-4EA4-8901-5AE8-3BA3A25BF6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C5352-F1F0-4BB2-8834-A4D1434CD3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237482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4D3FC937-751C-D2BD-3E3B-6225B032DAE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A43F13B6-9A1D-FDC6-161D-B1BFD6C727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BB33530-CD19-5E5E-5EE4-48CB10839B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6E65A-46FE-4475-9A0E-749988311E0D}" type="datetimeFigureOut">
              <a:rPr lang="fr-FR" smtClean="0"/>
              <a:t>21/05/2025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7741F37-DFE8-9AB1-CAA0-D6D682CF31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BB85214-F0AC-0360-8418-BD1E5E8520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C5352-F1F0-4BB2-8834-A4D1434CD3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999359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AC0911F-0CE6-5AAE-483E-1B33D2E230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36525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D9744D8-CBAA-81BA-156D-854C30CDFA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1C8C46E-D5C2-A74B-C6E1-4C6BD91499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6E65A-46FE-4475-9A0E-749988311E0D}" type="datetimeFigureOut">
              <a:rPr lang="fr-FR" smtClean="0"/>
              <a:t>21/05/2025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F9E69CA-763B-A9FC-3DB0-1799B9FD3F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0479F54-8947-2AF6-2F9D-D59FB75CC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C5352-F1F0-4BB2-8834-A4D1434CD3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748553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9EAD233-A385-D21F-713B-16678389AB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DBFD5C9-5703-6CEB-8AF6-12FC5B794A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9739980-6389-0AC2-1761-314ECFDEDC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6E65A-46FE-4475-9A0E-749988311E0D}" type="datetimeFigureOut">
              <a:rPr lang="fr-FR" smtClean="0"/>
              <a:t>21/05/2025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A58A215-216E-8A23-0E9A-4D50E7FE9A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761B5C7-C446-3D4E-EBB5-02044CF573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C5352-F1F0-4BB2-8834-A4D1434CD335}" type="slidenum">
              <a:rPr lang="fr-FR" smtClean="0"/>
              <a:t>‹N°›</a:t>
            </a:fld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4874AEC-3119-883D-3E5A-E67783230F70}"/>
              </a:ext>
            </a:extLst>
          </p:cNvPr>
          <p:cNvSpPr/>
          <p:nvPr userDrawn="1"/>
        </p:nvSpPr>
        <p:spPr>
          <a:xfrm>
            <a:off x="0" y="0"/>
            <a:ext cx="12192000" cy="1300480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931488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056D4CF-3F88-EA4D-96B8-1D2FA7BCBA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2C252C0-9D96-AB49-FB11-C0D88C2ED4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891370B6-7813-6BE3-6BCD-B132F8361B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52C6AFA-D498-BFA7-9685-7C2E2A8AA0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6E65A-46FE-4475-9A0E-749988311E0D}" type="datetimeFigureOut">
              <a:rPr lang="fr-FR" smtClean="0"/>
              <a:t>21/05/2025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4CBC88C-E50F-F1C3-F1BE-791A4B542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6341263-C642-B47B-FA00-33B10E7900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C5352-F1F0-4BB2-8834-A4D1434CD3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368136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F4C0CC5-EC0C-01FD-3E24-16B2D88CBE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43D0928-5EF8-A54B-5908-A85B062DC3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58A3B36B-69DA-5E76-F69D-5F30854F71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37F9AEB4-0881-09CA-2769-7815777E84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FB82AA8D-99A5-091B-FADC-FB62DC4DA5D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66276FE2-DA4A-D257-6759-BCDAFC7A6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6E65A-46FE-4475-9A0E-749988311E0D}" type="datetimeFigureOut">
              <a:rPr lang="fr-FR" smtClean="0"/>
              <a:t>21/05/2025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A55E93D4-E429-AB9A-6C53-E3261A4E95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89452BAD-0102-012E-EEDD-EEC35C746E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C5352-F1F0-4BB2-8834-A4D1434CD3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338657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17DF2A6-8D22-0171-8DEB-03D2E0DB5F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89A6F1DA-C60D-10F2-16DE-CE3E33E711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6E65A-46FE-4475-9A0E-749988311E0D}" type="datetimeFigureOut">
              <a:rPr lang="fr-FR" smtClean="0"/>
              <a:t>21/05/2025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C96B3E2C-ECD3-3B2C-B3CE-DAF428F863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77ADF7CF-1E2F-3D35-43AD-6447BDA62C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C5352-F1F0-4BB2-8834-A4D1434CD3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41607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B9FC7F7A-81CE-15E5-6198-4B25BDD43B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6E65A-46FE-4475-9A0E-749988311E0D}" type="datetimeFigureOut">
              <a:rPr lang="fr-FR" smtClean="0"/>
              <a:t>21/05/2025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C8B313B5-AFD3-4B5F-A72B-5968CCDC73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E0566C2-D7B1-F4B2-C6CB-4AC378FAB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C5352-F1F0-4BB2-8834-A4D1434CD3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08726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0DAFE07-AFE3-E915-6E99-54F16D1DFE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52B9C0B-A52C-FF95-6009-FAADBA1AA6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A04B42B0-1418-AFC3-A1CA-3355326923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A451FAB-F6C1-E5D8-B5B0-051ADA5FB3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6E65A-46FE-4475-9A0E-749988311E0D}" type="datetimeFigureOut">
              <a:rPr lang="fr-FR" smtClean="0"/>
              <a:t>21/05/2025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2EFD973-FD99-D698-2575-00D5A26C8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7A4B063-1307-551D-D925-73E1D76282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C5352-F1F0-4BB2-8834-A4D1434CD3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665698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00D833D-2A5A-3D7D-D585-9F0A0E0A9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93E87E9D-272A-188A-EA7C-783D2A2DCFC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3F51C43E-EF57-9455-A33E-260B79ED22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C4FB3998-20A8-EB04-1559-6B4BAC1AC5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6E65A-46FE-4475-9A0E-749988311E0D}" type="datetimeFigureOut">
              <a:rPr lang="fr-FR" smtClean="0"/>
              <a:t>21/05/2025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CAF79377-44DA-05CC-9D07-111F0BE269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7E9604D-B16E-86A0-D1AA-5BE24E9F78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C5352-F1F0-4BB2-8834-A4D1434CD3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22211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C5D95FC7-343A-397F-1B8B-62CE45A2FE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7969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/>
              <a:t>Modifiez le style g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CD55718-77A3-EC64-28F4-9660DD7EBD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47850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B80E3CC-DCCF-ED71-5AE5-6B1FF56717A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336E65A-46FE-4475-9A0E-749988311E0D}" type="datetimeFigureOut">
              <a:rPr lang="fr-FR" smtClean="0"/>
              <a:t>21/05/2025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F8E50DE-1FC3-A166-C77E-169DAA0F47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D9E6DAD-97FE-FD5D-E90F-F34F2E8F89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86C5352-F1F0-4BB2-8834-A4D1434CD3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665967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Georgia" panose="02040502050405020303" pitchFamily="18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3" Type="http://schemas.openxmlformats.org/officeDocument/2006/relationships/image" Target="../media/image24.svg"/><Relationship Id="rId7" Type="http://schemas.openxmlformats.org/officeDocument/2006/relationships/image" Target="../media/image28.svg"/><Relationship Id="rId12" Type="http://schemas.openxmlformats.org/officeDocument/2006/relationships/image" Target="../media/image3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32.svg"/><Relationship Id="rId5" Type="http://schemas.openxmlformats.org/officeDocument/2006/relationships/image" Target="../media/image26.sv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6.png"/><Relationship Id="rId3" Type="http://schemas.openxmlformats.org/officeDocument/2006/relationships/image" Target="../media/image24.svg"/><Relationship Id="rId7" Type="http://schemas.openxmlformats.org/officeDocument/2006/relationships/image" Target="../media/image28.svg"/><Relationship Id="rId12" Type="http://schemas.openxmlformats.org/officeDocument/2006/relationships/image" Target="../media/image3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32.svg"/><Relationship Id="rId5" Type="http://schemas.openxmlformats.org/officeDocument/2006/relationships/image" Target="../media/image26.svg"/><Relationship Id="rId15" Type="http://schemas.openxmlformats.org/officeDocument/2006/relationships/image" Target="../media/image38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svg"/><Relationship Id="rId14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40.png"/><Relationship Id="rId3" Type="http://schemas.openxmlformats.org/officeDocument/2006/relationships/image" Target="../media/image24.svg"/><Relationship Id="rId7" Type="http://schemas.openxmlformats.org/officeDocument/2006/relationships/image" Target="../media/image28.svg"/><Relationship Id="rId12" Type="http://schemas.openxmlformats.org/officeDocument/2006/relationships/image" Target="../media/image39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32.svg"/><Relationship Id="rId5" Type="http://schemas.openxmlformats.org/officeDocument/2006/relationships/image" Target="../media/image26.sv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svg"/><Relationship Id="rId14" Type="http://schemas.openxmlformats.org/officeDocument/2006/relationships/image" Target="../media/image4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43.png"/><Relationship Id="rId3" Type="http://schemas.openxmlformats.org/officeDocument/2006/relationships/image" Target="../media/image24.svg"/><Relationship Id="rId7" Type="http://schemas.openxmlformats.org/officeDocument/2006/relationships/image" Target="../media/image28.svg"/><Relationship Id="rId12" Type="http://schemas.openxmlformats.org/officeDocument/2006/relationships/image" Target="../media/image4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32.svg"/><Relationship Id="rId5" Type="http://schemas.openxmlformats.org/officeDocument/2006/relationships/image" Target="../media/image26.svg"/><Relationship Id="rId15" Type="http://schemas.openxmlformats.org/officeDocument/2006/relationships/image" Target="../media/image45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svg"/><Relationship Id="rId14" Type="http://schemas.openxmlformats.org/officeDocument/2006/relationships/image" Target="../media/image4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47.png"/><Relationship Id="rId3" Type="http://schemas.openxmlformats.org/officeDocument/2006/relationships/image" Target="../media/image24.svg"/><Relationship Id="rId7" Type="http://schemas.openxmlformats.org/officeDocument/2006/relationships/image" Target="../media/image28.svg"/><Relationship Id="rId12" Type="http://schemas.openxmlformats.org/officeDocument/2006/relationships/image" Target="../media/image4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32.svg"/><Relationship Id="rId5" Type="http://schemas.openxmlformats.org/officeDocument/2006/relationships/image" Target="../media/image26.sv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svg"/><Relationship Id="rId7" Type="http://schemas.openxmlformats.org/officeDocument/2006/relationships/image" Target="../media/image28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32.svg"/><Relationship Id="rId5" Type="http://schemas.openxmlformats.org/officeDocument/2006/relationships/image" Target="../media/image26.sv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sv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50.png"/><Relationship Id="rId3" Type="http://schemas.openxmlformats.org/officeDocument/2006/relationships/image" Target="../media/image24.svg"/><Relationship Id="rId7" Type="http://schemas.openxmlformats.org/officeDocument/2006/relationships/image" Target="../media/image28.svg"/><Relationship Id="rId12" Type="http://schemas.openxmlformats.org/officeDocument/2006/relationships/image" Target="../media/image49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32.svg"/><Relationship Id="rId5" Type="http://schemas.openxmlformats.org/officeDocument/2006/relationships/image" Target="../media/image26.sv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svg"/><Relationship Id="rId14" Type="http://schemas.openxmlformats.org/officeDocument/2006/relationships/image" Target="../media/image51.jp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53.png"/><Relationship Id="rId3" Type="http://schemas.openxmlformats.org/officeDocument/2006/relationships/image" Target="../media/image24.svg"/><Relationship Id="rId7" Type="http://schemas.openxmlformats.org/officeDocument/2006/relationships/image" Target="../media/image28.svg"/><Relationship Id="rId12" Type="http://schemas.openxmlformats.org/officeDocument/2006/relationships/image" Target="../media/image5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32.svg"/><Relationship Id="rId5" Type="http://schemas.openxmlformats.org/officeDocument/2006/relationships/image" Target="../media/image26.sv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svg"/><Relationship Id="rId14" Type="http://schemas.openxmlformats.org/officeDocument/2006/relationships/image" Target="../media/image5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5.sv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55.png"/><Relationship Id="rId3" Type="http://schemas.openxmlformats.org/officeDocument/2006/relationships/image" Target="../media/image24.svg"/><Relationship Id="rId7" Type="http://schemas.openxmlformats.org/officeDocument/2006/relationships/image" Target="../media/image28.svg"/><Relationship Id="rId12" Type="http://schemas.openxmlformats.org/officeDocument/2006/relationships/image" Target="../media/image400.png"/><Relationship Id="rId2" Type="http://schemas.openxmlformats.org/officeDocument/2006/relationships/image" Target="../media/image23.png"/><Relationship Id="rId16" Type="http://schemas.openxmlformats.org/officeDocument/2006/relationships/image" Target="../media/image4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32.svg"/><Relationship Id="rId5" Type="http://schemas.openxmlformats.org/officeDocument/2006/relationships/image" Target="../media/image26.svg"/><Relationship Id="rId15" Type="http://schemas.openxmlformats.org/officeDocument/2006/relationships/image" Target="../media/image57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svg"/><Relationship Id="rId14" Type="http://schemas.openxmlformats.org/officeDocument/2006/relationships/image" Target="../media/image5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460.png"/><Relationship Id="rId3" Type="http://schemas.openxmlformats.org/officeDocument/2006/relationships/image" Target="../media/image24.svg"/><Relationship Id="rId7" Type="http://schemas.openxmlformats.org/officeDocument/2006/relationships/image" Target="../media/image28.svg"/><Relationship Id="rId12" Type="http://schemas.openxmlformats.org/officeDocument/2006/relationships/image" Target="../media/image45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32.svg"/><Relationship Id="rId5" Type="http://schemas.openxmlformats.org/officeDocument/2006/relationships/image" Target="../media/image26.svg"/><Relationship Id="rId15" Type="http://schemas.openxmlformats.org/officeDocument/2006/relationships/image" Target="../media/image48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svg"/><Relationship Id="rId14" Type="http://schemas.openxmlformats.org/officeDocument/2006/relationships/image" Target="../media/image47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svg"/><Relationship Id="rId7" Type="http://schemas.openxmlformats.org/officeDocument/2006/relationships/image" Target="../media/image28.svg"/><Relationship Id="rId12" Type="http://schemas.openxmlformats.org/officeDocument/2006/relationships/image" Target="../media/image5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32.svg"/><Relationship Id="rId5" Type="http://schemas.openxmlformats.org/officeDocument/2006/relationships/image" Target="../media/image26.sv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sv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60.png"/><Relationship Id="rId3" Type="http://schemas.openxmlformats.org/officeDocument/2006/relationships/image" Target="../media/image24.svg"/><Relationship Id="rId7" Type="http://schemas.openxmlformats.org/officeDocument/2006/relationships/image" Target="../media/image28.svg"/><Relationship Id="rId12" Type="http://schemas.openxmlformats.org/officeDocument/2006/relationships/image" Target="../media/image59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32.svg"/><Relationship Id="rId5" Type="http://schemas.openxmlformats.org/officeDocument/2006/relationships/image" Target="../media/image26.sv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62.png"/><Relationship Id="rId3" Type="http://schemas.openxmlformats.org/officeDocument/2006/relationships/image" Target="../media/image24.svg"/><Relationship Id="rId7" Type="http://schemas.openxmlformats.org/officeDocument/2006/relationships/image" Target="../media/image28.svg"/><Relationship Id="rId12" Type="http://schemas.openxmlformats.org/officeDocument/2006/relationships/image" Target="../media/image6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32.svg"/><Relationship Id="rId5" Type="http://schemas.openxmlformats.org/officeDocument/2006/relationships/image" Target="../media/image26.sv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sv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64.png"/><Relationship Id="rId3" Type="http://schemas.openxmlformats.org/officeDocument/2006/relationships/image" Target="../media/image24.svg"/><Relationship Id="rId7" Type="http://schemas.openxmlformats.org/officeDocument/2006/relationships/image" Target="../media/image28.svg"/><Relationship Id="rId12" Type="http://schemas.openxmlformats.org/officeDocument/2006/relationships/image" Target="../media/image6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32.svg"/><Relationship Id="rId5" Type="http://schemas.openxmlformats.org/officeDocument/2006/relationships/image" Target="../media/image26.sv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svg"/><Relationship Id="rId14" Type="http://schemas.openxmlformats.org/officeDocument/2006/relationships/image" Target="../media/image560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66.png"/><Relationship Id="rId3" Type="http://schemas.openxmlformats.org/officeDocument/2006/relationships/image" Target="../media/image24.svg"/><Relationship Id="rId7" Type="http://schemas.openxmlformats.org/officeDocument/2006/relationships/image" Target="../media/image28.svg"/><Relationship Id="rId12" Type="http://schemas.openxmlformats.org/officeDocument/2006/relationships/image" Target="../media/image6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32.svg"/><Relationship Id="rId5" Type="http://schemas.openxmlformats.org/officeDocument/2006/relationships/image" Target="../media/image26.svg"/><Relationship Id="rId15" Type="http://schemas.openxmlformats.org/officeDocument/2006/relationships/image" Target="../media/image600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svg"/><Relationship Id="rId14" Type="http://schemas.openxmlformats.org/officeDocument/2006/relationships/image" Target="../media/image67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69.png"/><Relationship Id="rId3" Type="http://schemas.openxmlformats.org/officeDocument/2006/relationships/image" Target="../media/image24.svg"/><Relationship Id="rId7" Type="http://schemas.openxmlformats.org/officeDocument/2006/relationships/image" Target="../media/image28.svg"/><Relationship Id="rId12" Type="http://schemas.openxmlformats.org/officeDocument/2006/relationships/image" Target="../media/image6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32.svg"/><Relationship Id="rId5" Type="http://schemas.openxmlformats.org/officeDocument/2006/relationships/image" Target="../media/image26.sv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svg"/><Relationship Id="rId14" Type="http://schemas.openxmlformats.org/officeDocument/2006/relationships/image" Target="../media/image63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71.png"/><Relationship Id="rId3" Type="http://schemas.openxmlformats.org/officeDocument/2006/relationships/image" Target="../media/image24.svg"/><Relationship Id="rId7" Type="http://schemas.openxmlformats.org/officeDocument/2006/relationships/image" Target="../media/image28.svg"/><Relationship Id="rId12" Type="http://schemas.openxmlformats.org/officeDocument/2006/relationships/image" Target="../media/image7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32.svg"/><Relationship Id="rId5" Type="http://schemas.openxmlformats.org/officeDocument/2006/relationships/image" Target="../media/image26.sv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svg"/><Relationship Id="rId14" Type="http://schemas.openxmlformats.org/officeDocument/2006/relationships/image" Target="../media/image66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72.png"/><Relationship Id="rId3" Type="http://schemas.openxmlformats.org/officeDocument/2006/relationships/image" Target="../media/image24.svg"/><Relationship Id="rId7" Type="http://schemas.openxmlformats.org/officeDocument/2006/relationships/image" Target="../media/image28.svg"/><Relationship Id="rId12" Type="http://schemas.openxmlformats.org/officeDocument/2006/relationships/image" Target="../media/image67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32.svg"/><Relationship Id="rId5" Type="http://schemas.openxmlformats.org/officeDocument/2006/relationships/image" Target="../media/image26.svg"/><Relationship Id="rId15" Type="http://schemas.openxmlformats.org/officeDocument/2006/relationships/image" Target="../media/image74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svg"/><Relationship Id="rId14" Type="http://schemas.openxmlformats.org/officeDocument/2006/relationships/image" Target="../media/image7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5.sv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13" Type="http://schemas.openxmlformats.org/officeDocument/2006/relationships/image" Target="../media/image31.png"/><Relationship Id="rId3" Type="http://schemas.openxmlformats.org/officeDocument/2006/relationships/image" Target="../media/image77.png"/><Relationship Id="rId7" Type="http://schemas.openxmlformats.org/officeDocument/2006/relationships/image" Target="../media/image25.png"/><Relationship Id="rId12" Type="http://schemas.openxmlformats.org/officeDocument/2006/relationships/image" Target="../media/image30.sv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sv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5" Type="http://schemas.openxmlformats.org/officeDocument/2006/relationships/image" Target="../media/image79.png"/><Relationship Id="rId10" Type="http://schemas.openxmlformats.org/officeDocument/2006/relationships/image" Target="../media/image28.svg"/><Relationship Id="rId4" Type="http://schemas.openxmlformats.org/officeDocument/2006/relationships/image" Target="../media/image78.png"/><Relationship Id="rId9" Type="http://schemas.openxmlformats.org/officeDocument/2006/relationships/image" Target="../media/image27.png"/><Relationship Id="rId14" Type="http://schemas.openxmlformats.org/officeDocument/2006/relationships/image" Target="../media/image32.sv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13" Type="http://schemas.openxmlformats.org/officeDocument/2006/relationships/image" Target="../media/image31.png"/><Relationship Id="rId3" Type="http://schemas.openxmlformats.org/officeDocument/2006/relationships/image" Target="../media/image77.png"/><Relationship Id="rId7" Type="http://schemas.openxmlformats.org/officeDocument/2006/relationships/image" Target="../media/image25.png"/><Relationship Id="rId12" Type="http://schemas.openxmlformats.org/officeDocument/2006/relationships/image" Target="../media/image30.sv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sv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5" Type="http://schemas.openxmlformats.org/officeDocument/2006/relationships/image" Target="../media/image79.png"/><Relationship Id="rId10" Type="http://schemas.openxmlformats.org/officeDocument/2006/relationships/image" Target="../media/image28.svg"/><Relationship Id="rId4" Type="http://schemas.openxmlformats.org/officeDocument/2006/relationships/image" Target="../media/image78.png"/><Relationship Id="rId9" Type="http://schemas.openxmlformats.org/officeDocument/2006/relationships/image" Target="../media/image27.png"/><Relationship Id="rId14" Type="http://schemas.openxmlformats.org/officeDocument/2006/relationships/image" Target="../media/image32.sv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81.png"/><Relationship Id="rId3" Type="http://schemas.openxmlformats.org/officeDocument/2006/relationships/image" Target="../media/image24.svg"/><Relationship Id="rId7" Type="http://schemas.openxmlformats.org/officeDocument/2006/relationships/image" Target="../media/image28.svg"/><Relationship Id="rId12" Type="http://schemas.openxmlformats.org/officeDocument/2006/relationships/image" Target="../media/image8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32.svg"/><Relationship Id="rId5" Type="http://schemas.openxmlformats.org/officeDocument/2006/relationships/image" Target="../media/image26.sv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svg"/><Relationship Id="rId14" Type="http://schemas.openxmlformats.org/officeDocument/2006/relationships/image" Target="../media/image700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83.png"/><Relationship Id="rId3" Type="http://schemas.openxmlformats.org/officeDocument/2006/relationships/image" Target="../media/image24.svg"/><Relationship Id="rId7" Type="http://schemas.openxmlformats.org/officeDocument/2006/relationships/image" Target="../media/image28.svg"/><Relationship Id="rId12" Type="http://schemas.openxmlformats.org/officeDocument/2006/relationships/image" Target="../media/image8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32.svg"/><Relationship Id="rId5" Type="http://schemas.openxmlformats.org/officeDocument/2006/relationships/image" Target="../media/image26.sv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sv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84.png"/><Relationship Id="rId3" Type="http://schemas.openxmlformats.org/officeDocument/2006/relationships/image" Target="../media/image24.svg"/><Relationship Id="rId7" Type="http://schemas.openxmlformats.org/officeDocument/2006/relationships/image" Target="../media/image28.svg"/><Relationship Id="rId12" Type="http://schemas.openxmlformats.org/officeDocument/2006/relationships/image" Target="../media/image8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32.svg"/><Relationship Id="rId5" Type="http://schemas.openxmlformats.org/officeDocument/2006/relationships/image" Target="../media/image26.sv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sv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730.png"/><Relationship Id="rId3" Type="http://schemas.openxmlformats.org/officeDocument/2006/relationships/image" Target="../media/image24.svg"/><Relationship Id="rId7" Type="http://schemas.openxmlformats.org/officeDocument/2006/relationships/image" Target="../media/image28.svg"/><Relationship Id="rId12" Type="http://schemas.openxmlformats.org/officeDocument/2006/relationships/image" Target="../media/image8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32.svg"/><Relationship Id="rId5" Type="http://schemas.openxmlformats.org/officeDocument/2006/relationships/image" Target="../media/image26.sv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sv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730.png"/><Relationship Id="rId3" Type="http://schemas.openxmlformats.org/officeDocument/2006/relationships/image" Target="../media/image24.svg"/><Relationship Id="rId7" Type="http://schemas.openxmlformats.org/officeDocument/2006/relationships/image" Target="../media/image28.svg"/><Relationship Id="rId12" Type="http://schemas.openxmlformats.org/officeDocument/2006/relationships/image" Target="../media/image8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32.svg"/><Relationship Id="rId5" Type="http://schemas.openxmlformats.org/officeDocument/2006/relationships/image" Target="../media/image26.sv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sv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svg"/><Relationship Id="rId3" Type="http://schemas.openxmlformats.org/officeDocument/2006/relationships/image" Target="../media/image85.png"/><Relationship Id="rId7" Type="http://schemas.openxmlformats.org/officeDocument/2006/relationships/image" Target="../media/image26.svg"/><Relationship Id="rId12" Type="http://schemas.openxmlformats.org/officeDocument/2006/relationships/image" Target="../media/image31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7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30.svg"/><Relationship Id="rId5" Type="http://schemas.openxmlformats.org/officeDocument/2006/relationships/image" Target="../media/image24.svg"/><Relationship Id="rId15" Type="http://schemas.openxmlformats.org/officeDocument/2006/relationships/image" Target="../media/image760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svg"/><Relationship Id="rId14" Type="http://schemas.openxmlformats.org/officeDocument/2006/relationships/image" Target="../media/image750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13" Type="http://schemas.openxmlformats.org/officeDocument/2006/relationships/image" Target="../media/image780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sv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5" Type="http://schemas.openxmlformats.org/officeDocument/2006/relationships/image" Target="../media/image86.png"/><Relationship Id="rId10" Type="http://schemas.openxmlformats.org/officeDocument/2006/relationships/image" Target="../media/image30.svg"/><Relationship Id="rId4" Type="http://schemas.openxmlformats.org/officeDocument/2006/relationships/image" Target="../media/image24.svg"/><Relationship Id="rId9" Type="http://schemas.openxmlformats.org/officeDocument/2006/relationships/image" Target="../media/image29.png"/><Relationship Id="rId14" Type="http://schemas.openxmlformats.org/officeDocument/2006/relationships/image" Target="../media/image79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13" Type="http://schemas.openxmlformats.org/officeDocument/2006/relationships/image" Target="../media/image810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sv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svg"/><Relationship Id="rId4" Type="http://schemas.openxmlformats.org/officeDocument/2006/relationships/image" Target="../media/image24.svg"/><Relationship Id="rId9" Type="http://schemas.openxmlformats.org/officeDocument/2006/relationships/image" Target="../media/image29.png"/><Relationship Id="rId14" Type="http://schemas.openxmlformats.org/officeDocument/2006/relationships/image" Target="../media/image87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13" Type="http://schemas.openxmlformats.org/officeDocument/2006/relationships/image" Target="../media/image830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sv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5" Type="http://schemas.openxmlformats.org/officeDocument/2006/relationships/image" Target="../media/image850.png"/><Relationship Id="rId10" Type="http://schemas.openxmlformats.org/officeDocument/2006/relationships/image" Target="../media/image30.svg"/><Relationship Id="rId4" Type="http://schemas.openxmlformats.org/officeDocument/2006/relationships/image" Target="../media/image24.svg"/><Relationship Id="rId9" Type="http://schemas.openxmlformats.org/officeDocument/2006/relationships/image" Target="../media/image29.png"/><Relationship Id="rId14" Type="http://schemas.openxmlformats.org/officeDocument/2006/relationships/image" Target="../media/image88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13" Type="http://schemas.openxmlformats.org/officeDocument/2006/relationships/image" Target="../media/image860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sv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5" Type="http://schemas.openxmlformats.org/officeDocument/2006/relationships/image" Target="../media/image89.png"/><Relationship Id="rId10" Type="http://schemas.openxmlformats.org/officeDocument/2006/relationships/image" Target="../media/image30.svg"/><Relationship Id="rId4" Type="http://schemas.openxmlformats.org/officeDocument/2006/relationships/image" Target="../media/image24.svg"/><Relationship Id="rId9" Type="http://schemas.openxmlformats.org/officeDocument/2006/relationships/image" Target="../media/image29.png"/><Relationship Id="rId14" Type="http://schemas.openxmlformats.org/officeDocument/2006/relationships/image" Target="../media/image790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13" Type="http://schemas.openxmlformats.org/officeDocument/2006/relationships/image" Target="../media/image90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sv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5" Type="http://schemas.openxmlformats.org/officeDocument/2006/relationships/image" Target="../media/image900.png"/><Relationship Id="rId10" Type="http://schemas.openxmlformats.org/officeDocument/2006/relationships/image" Target="../media/image30.svg"/><Relationship Id="rId4" Type="http://schemas.openxmlformats.org/officeDocument/2006/relationships/image" Target="../media/image24.svg"/><Relationship Id="rId9" Type="http://schemas.openxmlformats.org/officeDocument/2006/relationships/image" Target="../media/image29.png"/><Relationship Id="rId14" Type="http://schemas.openxmlformats.org/officeDocument/2006/relationships/image" Target="../media/image91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13" Type="http://schemas.openxmlformats.org/officeDocument/2006/relationships/image" Target="../media/image910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sv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svg"/><Relationship Id="rId4" Type="http://schemas.openxmlformats.org/officeDocument/2006/relationships/image" Target="../media/image24.svg"/><Relationship Id="rId9" Type="http://schemas.openxmlformats.org/officeDocument/2006/relationships/image" Target="../media/image29.png"/><Relationship Id="rId14" Type="http://schemas.openxmlformats.org/officeDocument/2006/relationships/image" Target="../media/image92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13" Type="http://schemas.openxmlformats.org/officeDocument/2006/relationships/image" Target="../media/image93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sv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svg"/><Relationship Id="rId4" Type="http://schemas.openxmlformats.org/officeDocument/2006/relationships/image" Target="../media/image24.svg"/><Relationship Id="rId9" Type="http://schemas.openxmlformats.org/officeDocument/2006/relationships/image" Target="../media/image29.png"/><Relationship Id="rId14" Type="http://schemas.openxmlformats.org/officeDocument/2006/relationships/image" Target="../media/image94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Image 36" descr="Une image contenant maison, bâtiment, intérieur, miniature&#10;&#10;Le contenu généré par l’IA peut être incorrect.">
            <a:extLst>
              <a:ext uri="{FF2B5EF4-FFF2-40B4-BE49-F238E27FC236}">
                <a16:creationId xmlns:a16="http://schemas.microsoft.com/office/drawing/2014/main" id="{8473DF95-36B2-6AD1-DB5B-D4FC296E63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4456" y="0"/>
            <a:ext cx="9065342" cy="6858000"/>
          </a:xfrm>
          <a:prstGeom prst="rect">
            <a:avLst/>
          </a:prstGeom>
        </p:spPr>
      </p:pic>
      <p:sp>
        <p:nvSpPr>
          <p:cNvPr id="54" name="Rectangle 53">
            <a:extLst>
              <a:ext uri="{FF2B5EF4-FFF2-40B4-BE49-F238E27FC236}">
                <a16:creationId xmlns:a16="http://schemas.microsoft.com/office/drawing/2014/main" id="{2381846F-1C62-C83E-D8FD-5185E0F77D9A}"/>
              </a:ext>
            </a:extLst>
          </p:cNvPr>
          <p:cNvSpPr/>
          <p:nvPr/>
        </p:nvSpPr>
        <p:spPr>
          <a:xfrm rot="5400000">
            <a:off x="2667000" y="-2667000"/>
            <a:ext cx="6858000" cy="12192000"/>
          </a:xfrm>
          <a:prstGeom prst="rect">
            <a:avLst/>
          </a:prstGeom>
          <a:gradFill>
            <a:gsLst>
              <a:gs pos="71000">
                <a:schemeClr val="tx1">
                  <a:alpha val="95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tx1"/>
              </a:gs>
              <a:gs pos="30000">
                <a:schemeClr val="tx1">
                  <a:alpha val="40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6" name="ZoneTexte 55">
            <a:extLst>
              <a:ext uri="{FF2B5EF4-FFF2-40B4-BE49-F238E27FC236}">
                <a16:creationId xmlns:a16="http://schemas.microsoft.com/office/drawing/2014/main" id="{CFE690FD-7177-666E-818E-1CAD6B6C6A36}"/>
              </a:ext>
            </a:extLst>
          </p:cNvPr>
          <p:cNvSpPr txBox="1"/>
          <p:nvPr/>
        </p:nvSpPr>
        <p:spPr>
          <a:xfrm>
            <a:off x="493986" y="1208690"/>
            <a:ext cx="560201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>
                <a:solidFill>
                  <a:schemeClr val="bg1"/>
                </a:solidFill>
                <a:latin typeface="Georgia" panose="02040502050405020303" pitchFamily="18" charset="0"/>
              </a:rPr>
              <a:t>Analyse Économétrique des Transactions et des Salaires aux Niveaux Territoriaux</a:t>
            </a:r>
          </a:p>
        </p:txBody>
      </p:sp>
    </p:spTree>
    <p:extLst>
      <p:ext uri="{BB962C8B-B14F-4D97-AF65-F5344CB8AC3E}">
        <p14:creationId xmlns:p14="http://schemas.microsoft.com/office/powerpoint/2010/main" val="12456574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62A966BA-D2DE-A6FC-C668-58E6610EE0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4486"/>
            <a:ext cx="6096000" cy="6872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7884786E-5645-5781-66E3-AC8FFBF3A146}"/>
              </a:ext>
            </a:extLst>
          </p:cNvPr>
          <p:cNvSpPr txBox="1"/>
          <p:nvPr/>
        </p:nvSpPr>
        <p:spPr>
          <a:xfrm>
            <a:off x="7000240" y="165314"/>
            <a:ext cx="5191760" cy="630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3500" i="1" dirty="0">
                <a:solidFill>
                  <a:schemeClr val="tx2"/>
                </a:solidFill>
                <a:latin typeface="Georgia" panose="02040502050405020303" pitchFamily="18" charset="0"/>
              </a:rPr>
              <a:t>Dimension temporelle</a:t>
            </a:r>
          </a:p>
        </p:txBody>
      </p:sp>
      <p:grpSp>
        <p:nvGrpSpPr>
          <p:cNvPr id="18" name="Groupe 17">
            <a:extLst>
              <a:ext uri="{FF2B5EF4-FFF2-40B4-BE49-F238E27FC236}">
                <a16:creationId xmlns:a16="http://schemas.microsoft.com/office/drawing/2014/main" id="{C865B128-6AE4-5B29-A08B-5E107FEB1B13}"/>
              </a:ext>
            </a:extLst>
          </p:cNvPr>
          <p:cNvGrpSpPr/>
          <p:nvPr/>
        </p:nvGrpSpPr>
        <p:grpSpPr>
          <a:xfrm>
            <a:off x="6365240" y="1609096"/>
            <a:ext cx="6309360" cy="4910486"/>
            <a:chOff x="5821680" y="369573"/>
            <a:chExt cx="6878320" cy="6219186"/>
          </a:xfrm>
        </p:grpSpPr>
        <p:sp>
          <p:nvSpPr>
            <p:cNvPr id="19" name="Flèche : pentagone 18">
              <a:extLst>
                <a:ext uri="{FF2B5EF4-FFF2-40B4-BE49-F238E27FC236}">
                  <a16:creationId xmlns:a16="http://schemas.microsoft.com/office/drawing/2014/main" id="{A27FD25A-9BEE-10F3-ED7B-C5E1F183E976}"/>
                </a:ext>
              </a:extLst>
            </p:cNvPr>
            <p:cNvSpPr/>
            <p:nvPr/>
          </p:nvSpPr>
          <p:spPr>
            <a:xfrm>
              <a:off x="6512560" y="415292"/>
              <a:ext cx="6187440" cy="955040"/>
            </a:xfrm>
            <a:prstGeom prst="homePlate">
              <a:avLst/>
            </a:prstGeom>
            <a:solidFill>
              <a:schemeClr val="bg2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800" dirty="0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Analyse individuelle des séries</a:t>
              </a:r>
            </a:p>
            <a:p>
              <a:pPr algn="ctr"/>
              <a:endParaRPr lang="fr-FR" sz="1800" dirty="0">
                <a:solidFill>
                  <a:schemeClr val="accent1"/>
                </a:solidFill>
                <a:latin typeface="Georgia" panose="02040502050405020303" pitchFamily="18" charset="0"/>
              </a:endParaRPr>
            </a:p>
          </p:txBody>
        </p:sp>
        <p:sp>
          <p:nvSpPr>
            <p:cNvPr id="20" name="Flèche : pentagone 19">
              <a:extLst>
                <a:ext uri="{FF2B5EF4-FFF2-40B4-BE49-F238E27FC236}">
                  <a16:creationId xmlns:a16="http://schemas.microsoft.com/office/drawing/2014/main" id="{516F9F04-C07C-F172-AF67-63178720235F}"/>
                </a:ext>
              </a:extLst>
            </p:cNvPr>
            <p:cNvSpPr/>
            <p:nvPr/>
          </p:nvSpPr>
          <p:spPr>
            <a:xfrm>
              <a:off x="6471922" y="4246881"/>
              <a:ext cx="6187440" cy="955040"/>
            </a:xfrm>
            <a:prstGeom prst="homePlate">
              <a:avLst/>
            </a:prstGeom>
            <a:solidFill>
              <a:schemeClr val="bg2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Analyse des résidus</a:t>
              </a:r>
            </a:p>
            <a:p>
              <a:pPr algn="ctr"/>
              <a:endParaRPr lang="fr-FR" dirty="0"/>
            </a:p>
          </p:txBody>
        </p:sp>
        <p:sp>
          <p:nvSpPr>
            <p:cNvPr id="21" name="Flèche : pentagone 20">
              <a:extLst>
                <a:ext uri="{FF2B5EF4-FFF2-40B4-BE49-F238E27FC236}">
                  <a16:creationId xmlns:a16="http://schemas.microsoft.com/office/drawing/2014/main" id="{04FC4504-7D47-22D3-F439-6B8B9DB8CD9F}"/>
                </a:ext>
              </a:extLst>
            </p:cNvPr>
            <p:cNvSpPr/>
            <p:nvPr/>
          </p:nvSpPr>
          <p:spPr>
            <a:xfrm>
              <a:off x="6471922" y="1656079"/>
              <a:ext cx="6187440" cy="955040"/>
            </a:xfrm>
            <a:prstGeom prst="homePlate">
              <a:avLst/>
            </a:prstGeom>
            <a:solidFill>
              <a:schemeClr val="bg2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800" dirty="0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Analyse de la cointégration</a:t>
              </a:r>
            </a:p>
            <a:p>
              <a:pPr algn="ctr"/>
              <a:endParaRPr lang="fr-FR" sz="1800" dirty="0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</a:endParaRPr>
            </a:p>
          </p:txBody>
        </p:sp>
        <p:sp>
          <p:nvSpPr>
            <p:cNvPr id="22" name="Flèche : pentagone 21">
              <a:extLst>
                <a:ext uri="{FF2B5EF4-FFF2-40B4-BE49-F238E27FC236}">
                  <a16:creationId xmlns:a16="http://schemas.microsoft.com/office/drawing/2014/main" id="{AF6FBF04-D0F8-04FB-F6E4-C629EAE3FDBA}"/>
                </a:ext>
              </a:extLst>
            </p:cNvPr>
            <p:cNvSpPr/>
            <p:nvPr/>
          </p:nvSpPr>
          <p:spPr>
            <a:xfrm>
              <a:off x="6471922" y="2951480"/>
              <a:ext cx="6187440" cy="955040"/>
            </a:xfrm>
            <a:prstGeom prst="homePlate">
              <a:avLst/>
            </a:prstGeom>
            <a:solidFill>
              <a:schemeClr val="bg2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800" dirty="0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Modélisation VECM</a:t>
              </a:r>
            </a:p>
            <a:p>
              <a:pPr algn="ctr"/>
              <a:endParaRPr lang="fr-FR" sz="1800" dirty="0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</a:endParaRPr>
            </a:p>
          </p:txBody>
        </p:sp>
        <p:sp>
          <p:nvSpPr>
            <p:cNvPr id="23" name="Flèche : pentagone 22">
              <a:extLst>
                <a:ext uri="{FF2B5EF4-FFF2-40B4-BE49-F238E27FC236}">
                  <a16:creationId xmlns:a16="http://schemas.microsoft.com/office/drawing/2014/main" id="{A98462A6-F391-AA7A-E4C4-BEE92281E6C8}"/>
                </a:ext>
              </a:extLst>
            </p:cNvPr>
            <p:cNvSpPr/>
            <p:nvPr/>
          </p:nvSpPr>
          <p:spPr>
            <a:xfrm>
              <a:off x="6471922" y="5533387"/>
              <a:ext cx="6187440" cy="955040"/>
            </a:xfrm>
            <a:prstGeom prst="homePlate">
              <a:avLst/>
            </a:prstGeom>
            <a:solidFill>
              <a:schemeClr val="bg2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800" dirty="0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Fonctions de Réponse Impulsionnelle</a:t>
              </a:r>
            </a:p>
            <a:p>
              <a:pPr algn="ctr"/>
              <a:endParaRPr lang="fr-FR" sz="1800" dirty="0">
                <a:solidFill>
                  <a:schemeClr val="accent1"/>
                </a:solidFill>
                <a:latin typeface="Georgia" panose="02040502050405020303" pitchFamily="18" charset="0"/>
              </a:endParaRPr>
            </a:p>
          </p:txBody>
        </p:sp>
        <p:sp>
          <p:nvSpPr>
            <p:cNvPr id="24" name="Ellipse 23">
              <a:extLst>
                <a:ext uri="{FF2B5EF4-FFF2-40B4-BE49-F238E27FC236}">
                  <a16:creationId xmlns:a16="http://schemas.microsoft.com/office/drawing/2014/main" id="{3485771B-FD1B-3BBB-9560-488323FB844A}"/>
                </a:ext>
              </a:extLst>
            </p:cNvPr>
            <p:cNvSpPr/>
            <p:nvPr/>
          </p:nvSpPr>
          <p:spPr>
            <a:xfrm>
              <a:off x="5821680" y="369573"/>
              <a:ext cx="1137920" cy="1046478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4500" dirty="0">
                  <a:latin typeface="Georgia" panose="02040502050405020303" pitchFamily="18" charset="0"/>
                </a:rPr>
                <a:t>1</a:t>
              </a:r>
            </a:p>
          </p:txBody>
        </p:sp>
        <p:sp>
          <p:nvSpPr>
            <p:cNvPr id="25" name="Ellipse 24">
              <a:extLst>
                <a:ext uri="{FF2B5EF4-FFF2-40B4-BE49-F238E27FC236}">
                  <a16:creationId xmlns:a16="http://schemas.microsoft.com/office/drawing/2014/main" id="{FDE506AB-73D7-CEC0-202F-DBB15FD66E78}"/>
                </a:ext>
              </a:extLst>
            </p:cNvPr>
            <p:cNvSpPr/>
            <p:nvPr/>
          </p:nvSpPr>
          <p:spPr>
            <a:xfrm>
              <a:off x="5821680" y="1654811"/>
              <a:ext cx="1137920" cy="1046478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4500" dirty="0">
                  <a:latin typeface="Georgia" panose="02040502050405020303" pitchFamily="18" charset="0"/>
                </a:rPr>
                <a:t>2</a:t>
              </a:r>
            </a:p>
          </p:txBody>
        </p:sp>
        <p:sp>
          <p:nvSpPr>
            <p:cNvPr id="26" name="Ellipse 25">
              <a:extLst>
                <a:ext uri="{FF2B5EF4-FFF2-40B4-BE49-F238E27FC236}">
                  <a16:creationId xmlns:a16="http://schemas.microsoft.com/office/drawing/2014/main" id="{AE20CD9D-3EDF-6E00-E570-12F89B0A49BF}"/>
                </a:ext>
              </a:extLst>
            </p:cNvPr>
            <p:cNvSpPr/>
            <p:nvPr/>
          </p:nvSpPr>
          <p:spPr>
            <a:xfrm>
              <a:off x="5902962" y="2974339"/>
              <a:ext cx="1137920" cy="1046478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4500" dirty="0">
                  <a:latin typeface="Georgia" panose="02040502050405020303" pitchFamily="18" charset="0"/>
                </a:rPr>
                <a:t>3</a:t>
              </a:r>
            </a:p>
          </p:txBody>
        </p:sp>
        <p:sp>
          <p:nvSpPr>
            <p:cNvPr id="27" name="Ellipse 26">
              <a:extLst>
                <a:ext uri="{FF2B5EF4-FFF2-40B4-BE49-F238E27FC236}">
                  <a16:creationId xmlns:a16="http://schemas.microsoft.com/office/drawing/2014/main" id="{60AE0060-BCF3-552B-673A-E290FB360509}"/>
                </a:ext>
              </a:extLst>
            </p:cNvPr>
            <p:cNvSpPr/>
            <p:nvPr/>
          </p:nvSpPr>
          <p:spPr>
            <a:xfrm>
              <a:off x="5902962" y="4246881"/>
              <a:ext cx="1137920" cy="1046478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4500" dirty="0">
                  <a:latin typeface="Georgia" panose="02040502050405020303" pitchFamily="18" charset="0"/>
                </a:rPr>
                <a:t>4</a:t>
              </a:r>
            </a:p>
          </p:txBody>
        </p:sp>
        <p:sp>
          <p:nvSpPr>
            <p:cNvPr id="28" name="Ellipse 27">
              <a:extLst>
                <a:ext uri="{FF2B5EF4-FFF2-40B4-BE49-F238E27FC236}">
                  <a16:creationId xmlns:a16="http://schemas.microsoft.com/office/drawing/2014/main" id="{BFB154B6-7AA8-14ED-AC80-934D8EA15A33}"/>
                </a:ext>
              </a:extLst>
            </p:cNvPr>
            <p:cNvSpPr/>
            <p:nvPr/>
          </p:nvSpPr>
          <p:spPr>
            <a:xfrm>
              <a:off x="5943600" y="5542281"/>
              <a:ext cx="1137920" cy="1046478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4500" dirty="0">
                  <a:latin typeface="Georgia" panose="02040502050405020303" pitchFamily="18" charset="0"/>
                </a:rPr>
                <a:t>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507186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626E2C8-8A49-F003-0EEE-5588AC7D8F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e 8">
            <a:extLst>
              <a:ext uri="{FF2B5EF4-FFF2-40B4-BE49-F238E27FC236}">
                <a16:creationId xmlns:a16="http://schemas.microsoft.com/office/drawing/2014/main" id="{FBC87542-B9E5-B909-CD05-CC6E4A12944B}"/>
              </a:ext>
            </a:extLst>
          </p:cNvPr>
          <p:cNvGrpSpPr/>
          <p:nvPr/>
        </p:nvGrpSpPr>
        <p:grpSpPr>
          <a:xfrm>
            <a:off x="11368189" y="2050613"/>
            <a:ext cx="549031" cy="3857500"/>
            <a:chOff x="10802660" y="801554"/>
            <a:chExt cx="934295" cy="5257831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5077E28-01EC-C199-F495-BA39052329F9}"/>
                </a:ext>
              </a:extLst>
            </p:cNvPr>
            <p:cNvSpPr/>
            <p:nvPr/>
          </p:nvSpPr>
          <p:spPr>
            <a:xfrm>
              <a:off x="10803546" y="1229577"/>
              <a:ext cx="933409" cy="4405693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" name="Ellipse 6">
              <a:extLst>
                <a:ext uri="{FF2B5EF4-FFF2-40B4-BE49-F238E27FC236}">
                  <a16:creationId xmlns:a16="http://schemas.microsoft.com/office/drawing/2014/main" id="{026C01C3-29DD-B1D0-C300-0AD711342D61}"/>
                </a:ext>
              </a:extLst>
            </p:cNvPr>
            <p:cNvSpPr/>
            <p:nvPr/>
          </p:nvSpPr>
          <p:spPr>
            <a:xfrm>
              <a:off x="10802660" y="801554"/>
              <a:ext cx="933409" cy="871182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4B958859-F0DC-C4A1-3719-0D4BF2F550A0}"/>
                </a:ext>
              </a:extLst>
            </p:cNvPr>
            <p:cNvSpPr/>
            <p:nvPr/>
          </p:nvSpPr>
          <p:spPr>
            <a:xfrm>
              <a:off x="10802660" y="5188203"/>
              <a:ext cx="933409" cy="871182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61171CA9-CD5E-4C5F-CB1B-3DB6057D29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8826" y="249339"/>
            <a:ext cx="10404423" cy="881531"/>
          </a:xfrm>
        </p:spPr>
        <p:txBody>
          <a:bodyPr/>
          <a:lstStyle/>
          <a:p>
            <a:r>
              <a:rPr lang="fr-FR">
                <a:solidFill>
                  <a:schemeClr val="bg1"/>
                </a:solidFill>
                <a:latin typeface="Georgia" panose="02040502050405020303" pitchFamily="18" charset="0"/>
              </a:rPr>
              <a:t>Matrice de </a:t>
            </a:r>
            <a:r>
              <a:rPr lang="fr-FR" err="1">
                <a:solidFill>
                  <a:schemeClr val="bg1"/>
                </a:solidFill>
                <a:latin typeface="Georgia" panose="02040502050405020303" pitchFamily="18" charset="0"/>
              </a:rPr>
              <a:t>Ponderation</a:t>
            </a:r>
            <a:r>
              <a:rPr lang="fr-FR">
                <a:solidFill>
                  <a:schemeClr val="bg1"/>
                </a:solidFill>
                <a:latin typeface="Georgia" panose="02040502050405020303" pitchFamily="18" charset="0"/>
              </a:rPr>
              <a:t> Spatiale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94E5CED-D971-C234-0A67-670B0212C95E}"/>
              </a:ext>
            </a:extLst>
          </p:cNvPr>
          <p:cNvSpPr/>
          <p:nvPr/>
        </p:nvSpPr>
        <p:spPr>
          <a:xfrm>
            <a:off x="0" y="0"/>
            <a:ext cx="12192000" cy="1250547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000" dirty="0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</a:rPr>
              <a:t>Analyse individuelle des séries</a:t>
            </a:r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D60D1443-BA79-DF0B-2C62-2A444904A3E7}"/>
              </a:ext>
            </a:extLst>
          </p:cNvPr>
          <p:cNvSpPr/>
          <p:nvPr/>
        </p:nvSpPr>
        <p:spPr>
          <a:xfrm>
            <a:off x="11399084" y="2317121"/>
            <a:ext cx="496277" cy="510129"/>
          </a:xfrm>
          <a:prstGeom prst="ellipse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A378E809-10FB-BD3E-0C55-EB49DCF0D023}"/>
              </a:ext>
            </a:extLst>
          </p:cNvPr>
          <p:cNvGrpSpPr/>
          <p:nvPr/>
        </p:nvGrpSpPr>
        <p:grpSpPr>
          <a:xfrm>
            <a:off x="11386631" y="2290304"/>
            <a:ext cx="517517" cy="3342851"/>
            <a:chOff x="10958737" y="625627"/>
            <a:chExt cx="828179" cy="4866853"/>
          </a:xfrm>
        </p:grpSpPr>
        <p:pic>
          <p:nvPicPr>
            <p:cNvPr id="31" name="Graphique 30" descr="Badge 5 avec un remplissage uni">
              <a:extLst>
                <a:ext uri="{FF2B5EF4-FFF2-40B4-BE49-F238E27FC236}">
                  <a16:creationId xmlns:a16="http://schemas.microsoft.com/office/drawing/2014/main" id="{F30C6578-3B3A-FE64-93F1-FBFE3FEBF6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958737" y="4725754"/>
              <a:ext cx="814117" cy="766726"/>
            </a:xfrm>
            <a:prstGeom prst="rect">
              <a:avLst/>
            </a:prstGeom>
          </p:spPr>
        </p:pic>
        <p:pic>
          <p:nvPicPr>
            <p:cNvPr id="33" name="Graphique 32" descr="Badge 4 avec un remplissage uni">
              <a:extLst>
                <a:ext uri="{FF2B5EF4-FFF2-40B4-BE49-F238E27FC236}">
                  <a16:creationId xmlns:a16="http://schemas.microsoft.com/office/drawing/2014/main" id="{5C4473B0-726A-BBD5-0510-F31C7C841F2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961120" y="3676387"/>
              <a:ext cx="815939" cy="790254"/>
            </a:xfrm>
            <a:prstGeom prst="rect">
              <a:avLst/>
            </a:prstGeom>
          </p:spPr>
        </p:pic>
        <p:pic>
          <p:nvPicPr>
            <p:cNvPr id="35" name="Graphique 34" descr="Badge 3 avec un remplissage uni">
              <a:extLst>
                <a:ext uri="{FF2B5EF4-FFF2-40B4-BE49-F238E27FC236}">
                  <a16:creationId xmlns:a16="http://schemas.microsoft.com/office/drawing/2014/main" id="{13B3D3AE-1FA3-BEA5-ABB8-D6C9F951B95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0960585" y="2621377"/>
              <a:ext cx="819888" cy="749005"/>
            </a:xfrm>
            <a:prstGeom prst="rect">
              <a:avLst/>
            </a:prstGeom>
          </p:spPr>
        </p:pic>
        <p:pic>
          <p:nvPicPr>
            <p:cNvPr id="37" name="Graphique 36" descr="Badge avec un remplissage uni">
              <a:extLst>
                <a:ext uri="{FF2B5EF4-FFF2-40B4-BE49-F238E27FC236}">
                  <a16:creationId xmlns:a16="http://schemas.microsoft.com/office/drawing/2014/main" id="{36E8D54B-AA6D-A0AF-E4E9-096B152245C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960220" y="1595063"/>
              <a:ext cx="819888" cy="778540"/>
            </a:xfrm>
            <a:prstGeom prst="rect">
              <a:avLst/>
            </a:prstGeom>
          </p:spPr>
        </p:pic>
        <p:pic>
          <p:nvPicPr>
            <p:cNvPr id="39" name="Graphique 38" descr="Badge 1 avec un remplissage uni">
              <a:extLst>
                <a:ext uri="{FF2B5EF4-FFF2-40B4-BE49-F238E27FC236}">
                  <a16:creationId xmlns:a16="http://schemas.microsoft.com/office/drawing/2014/main" id="{74C9A58A-ED5D-CA93-FCB3-15CB04644A1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0961120" y="625627"/>
              <a:ext cx="825796" cy="796261"/>
            </a:xfrm>
            <a:prstGeom prst="rect">
              <a:avLst/>
            </a:prstGeom>
          </p:spPr>
        </p:pic>
      </p:grpSp>
      <p:pic>
        <p:nvPicPr>
          <p:cNvPr id="6" name="Image 5">
            <a:extLst>
              <a:ext uri="{FF2B5EF4-FFF2-40B4-BE49-F238E27FC236}">
                <a16:creationId xmlns:a16="http://schemas.microsoft.com/office/drawing/2014/main" id="{2C0462BF-ED73-EB10-03D4-F94D1A992C6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45859" y="1743389"/>
            <a:ext cx="3611863" cy="2642363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8FF6A088-87B5-6E8E-DD1A-B5B451D2EC0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87774" y="3518147"/>
            <a:ext cx="3611863" cy="2502850"/>
          </a:xfrm>
          <a:prstGeom prst="rect">
            <a:avLst/>
          </a:prstGeom>
        </p:spPr>
      </p:pic>
      <p:sp>
        <p:nvSpPr>
          <p:cNvPr id="19" name="ZoneTexte 11">
            <a:extLst>
              <a:ext uri="{FF2B5EF4-FFF2-40B4-BE49-F238E27FC236}">
                <a16:creationId xmlns:a16="http://schemas.microsoft.com/office/drawing/2014/main" id="{6F5A2076-0E35-A1CA-7304-7C6AF0151F91}"/>
              </a:ext>
            </a:extLst>
          </p:cNvPr>
          <p:cNvSpPr txBox="1"/>
          <p:nvPr/>
        </p:nvSpPr>
        <p:spPr>
          <a:xfrm>
            <a:off x="6595521" y="4818362"/>
            <a:ext cx="42915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Tests de stationnarité sur les séries en niveau puis en différences premières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Séries intégrées d’ordre 1 : I(1)</a:t>
            </a:r>
          </a:p>
        </p:txBody>
      </p:sp>
      <p:sp>
        <p:nvSpPr>
          <p:cNvPr id="20" name="ZoneTexte 12">
            <a:extLst>
              <a:ext uri="{FF2B5EF4-FFF2-40B4-BE49-F238E27FC236}">
                <a16:creationId xmlns:a16="http://schemas.microsoft.com/office/drawing/2014/main" id="{AD5D67AD-B08F-E3E0-601D-393E5D094FCA}"/>
              </a:ext>
            </a:extLst>
          </p:cNvPr>
          <p:cNvSpPr txBox="1"/>
          <p:nvPr/>
        </p:nvSpPr>
        <p:spPr>
          <a:xfrm>
            <a:off x="1487774" y="1792697"/>
            <a:ext cx="340105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40 observations trimestrielles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2 séries en base 100 2014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Tendance haussière visible</a:t>
            </a:r>
          </a:p>
        </p:txBody>
      </p:sp>
    </p:spTree>
    <p:extLst>
      <p:ext uri="{BB962C8B-B14F-4D97-AF65-F5344CB8AC3E}">
        <p14:creationId xmlns:p14="http://schemas.microsoft.com/office/powerpoint/2010/main" val="198812293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075DC51-4A14-1767-6120-CA451BEEFB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e 8">
            <a:extLst>
              <a:ext uri="{FF2B5EF4-FFF2-40B4-BE49-F238E27FC236}">
                <a16:creationId xmlns:a16="http://schemas.microsoft.com/office/drawing/2014/main" id="{5DD70C18-8658-BB28-6598-85E3E94AF61F}"/>
              </a:ext>
            </a:extLst>
          </p:cNvPr>
          <p:cNvGrpSpPr/>
          <p:nvPr/>
        </p:nvGrpSpPr>
        <p:grpSpPr>
          <a:xfrm>
            <a:off x="11368189" y="2050613"/>
            <a:ext cx="549031" cy="3857500"/>
            <a:chOff x="10802660" y="801554"/>
            <a:chExt cx="934295" cy="5257831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16A68598-5B6E-5DE4-5A47-569EA40210FB}"/>
                </a:ext>
              </a:extLst>
            </p:cNvPr>
            <p:cNvSpPr/>
            <p:nvPr/>
          </p:nvSpPr>
          <p:spPr>
            <a:xfrm>
              <a:off x="10803546" y="1229577"/>
              <a:ext cx="933409" cy="4405693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" name="Ellipse 6">
              <a:extLst>
                <a:ext uri="{FF2B5EF4-FFF2-40B4-BE49-F238E27FC236}">
                  <a16:creationId xmlns:a16="http://schemas.microsoft.com/office/drawing/2014/main" id="{AC8A0403-CEB8-564C-E6E9-8AB0D6A8D405}"/>
                </a:ext>
              </a:extLst>
            </p:cNvPr>
            <p:cNvSpPr/>
            <p:nvPr/>
          </p:nvSpPr>
          <p:spPr>
            <a:xfrm>
              <a:off x="10802660" y="801554"/>
              <a:ext cx="933409" cy="871182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1EE8A95B-30B8-2465-4E91-1C5DD1B43F65}"/>
                </a:ext>
              </a:extLst>
            </p:cNvPr>
            <p:cNvSpPr/>
            <p:nvPr/>
          </p:nvSpPr>
          <p:spPr>
            <a:xfrm>
              <a:off x="10802660" y="5188203"/>
              <a:ext cx="933409" cy="871182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D4958403-C688-068D-CF96-901005308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8826" y="249339"/>
            <a:ext cx="10404423" cy="881531"/>
          </a:xfrm>
        </p:spPr>
        <p:txBody>
          <a:bodyPr/>
          <a:lstStyle/>
          <a:p>
            <a:r>
              <a:rPr lang="fr-FR">
                <a:solidFill>
                  <a:schemeClr val="bg1"/>
                </a:solidFill>
                <a:latin typeface="Georgia" panose="02040502050405020303" pitchFamily="18" charset="0"/>
              </a:rPr>
              <a:t>Matrice de </a:t>
            </a:r>
            <a:r>
              <a:rPr lang="fr-FR" err="1">
                <a:solidFill>
                  <a:schemeClr val="bg1"/>
                </a:solidFill>
                <a:latin typeface="Georgia" panose="02040502050405020303" pitchFamily="18" charset="0"/>
              </a:rPr>
              <a:t>Ponderation</a:t>
            </a:r>
            <a:r>
              <a:rPr lang="fr-FR">
                <a:solidFill>
                  <a:schemeClr val="bg1"/>
                </a:solidFill>
                <a:latin typeface="Georgia" panose="02040502050405020303" pitchFamily="18" charset="0"/>
              </a:rPr>
              <a:t> Spatiale</a:t>
            </a:r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FAD706F1-21C6-FF1D-6B85-057BBC06EF19}"/>
              </a:ext>
            </a:extLst>
          </p:cNvPr>
          <p:cNvSpPr/>
          <p:nvPr/>
        </p:nvSpPr>
        <p:spPr>
          <a:xfrm>
            <a:off x="11396520" y="2956172"/>
            <a:ext cx="496277" cy="510129"/>
          </a:xfrm>
          <a:prstGeom prst="ellipse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441FD734-7FCA-FDF0-C3CD-5399FC09994E}"/>
              </a:ext>
            </a:extLst>
          </p:cNvPr>
          <p:cNvGrpSpPr/>
          <p:nvPr/>
        </p:nvGrpSpPr>
        <p:grpSpPr>
          <a:xfrm>
            <a:off x="11386631" y="2290304"/>
            <a:ext cx="517517" cy="3342851"/>
            <a:chOff x="10958737" y="625627"/>
            <a:chExt cx="828179" cy="4866853"/>
          </a:xfrm>
        </p:grpSpPr>
        <p:pic>
          <p:nvPicPr>
            <p:cNvPr id="31" name="Graphique 30" descr="Badge 5 avec un remplissage uni">
              <a:extLst>
                <a:ext uri="{FF2B5EF4-FFF2-40B4-BE49-F238E27FC236}">
                  <a16:creationId xmlns:a16="http://schemas.microsoft.com/office/drawing/2014/main" id="{21F1A356-BA09-8C53-F549-BD4CA5B5DAF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958737" y="4725754"/>
              <a:ext cx="814117" cy="766726"/>
            </a:xfrm>
            <a:prstGeom prst="rect">
              <a:avLst/>
            </a:prstGeom>
          </p:spPr>
        </p:pic>
        <p:pic>
          <p:nvPicPr>
            <p:cNvPr id="33" name="Graphique 32" descr="Badge 4 avec un remplissage uni">
              <a:extLst>
                <a:ext uri="{FF2B5EF4-FFF2-40B4-BE49-F238E27FC236}">
                  <a16:creationId xmlns:a16="http://schemas.microsoft.com/office/drawing/2014/main" id="{EE59C6AF-39F7-D3FA-F970-4E76D4EDB73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961120" y="3676387"/>
              <a:ext cx="815939" cy="790254"/>
            </a:xfrm>
            <a:prstGeom prst="rect">
              <a:avLst/>
            </a:prstGeom>
          </p:spPr>
        </p:pic>
        <p:pic>
          <p:nvPicPr>
            <p:cNvPr id="35" name="Graphique 34" descr="Badge 3 avec un remplissage uni">
              <a:extLst>
                <a:ext uri="{FF2B5EF4-FFF2-40B4-BE49-F238E27FC236}">
                  <a16:creationId xmlns:a16="http://schemas.microsoft.com/office/drawing/2014/main" id="{A3098266-2F98-3BA2-CAEB-1FD16F691BE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0960585" y="2621377"/>
              <a:ext cx="819888" cy="749005"/>
            </a:xfrm>
            <a:prstGeom prst="rect">
              <a:avLst/>
            </a:prstGeom>
          </p:spPr>
        </p:pic>
        <p:pic>
          <p:nvPicPr>
            <p:cNvPr id="37" name="Graphique 36" descr="Badge avec un remplissage uni">
              <a:extLst>
                <a:ext uri="{FF2B5EF4-FFF2-40B4-BE49-F238E27FC236}">
                  <a16:creationId xmlns:a16="http://schemas.microsoft.com/office/drawing/2014/main" id="{697A3B72-7DC3-071D-82F5-16CB4DBBA45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960220" y="1595063"/>
              <a:ext cx="819888" cy="778540"/>
            </a:xfrm>
            <a:prstGeom prst="rect">
              <a:avLst/>
            </a:prstGeom>
          </p:spPr>
        </p:pic>
        <p:pic>
          <p:nvPicPr>
            <p:cNvPr id="39" name="Graphique 38" descr="Badge 1 avec un remplissage uni">
              <a:extLst>
                <a:ext uri="{FF2B5EF4-FFF2-40B4-BE49-F238E27FC236}">
                  <a16:creationId xmlns:a16="http://schemas.microsoft.com/office/drawing/2014/main" id="{B6F10169-C4DD-D731-7C3E-A7886CFE3CC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0961120" y="625627"/>
              <a:ext cx="825796" cy="796261"/>
            </a:xfrm>
            <a:prstGeom prst="rect">
              <a:avLst/>
            </a:prstGeom>
          </p:spPr>
        </p:pic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BD149F4A-35F7-F00C-E662-D87DF278AED5}"/>
              </a:ext>
            </a:extLst>
          </p:cNvPr>
          <p:cNvSpPr/>
          <p:nvPr/>
        </p:nvSpPr>
        <p:spPr>
          <a:xfrm>
            <a:off x="0" y="0"/>
            <a:ext cx="12192000" cy="1250547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4000" b="0" i="0" u="none" strike="noStrike" kern="1200" cap="none" spc="0" normalizeH="0" baseline="0" noProof="0" dirty="0">
                <a:ln>
                  <a:noFill/>
                </a:ln>
                <a:solidFill>
                  <a:srgbClr val="156082">
                    <a:lumMod val="75000"/>
                  </a:srgbClr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Comportements propres à chaque série</a:t>
            </a:r>
          </a:p>
        </p:txBody>
      </p:sp>
      <p:sp>
        <p:nvSpPr>
          <p:cNvPr id="10" name="ZoneTexte 4">
            <a:extLst>
              <a:ext uri="{FF2B5EF4-FFF2-40B4-BE49-F238E27FC236}">
                <a16:creationId xmlns:a16="http://schemas.microsoft.com/office/drawing/2014/main" id="{292BE600-F8CF-6E1B-9B05-273A11FE811D}"/>
              </a:ext>
            </a:extLst>
          </p:cNvPr>
          <p:cNvSpPr txBox="1"/>
          <p:nvPr/>
        </p:nvSpPr>
        <p:spPr>
          <a:xfrm>
            <a:off x="3219152" y="2438764"/>
            <a:ext cx="329186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Évolution progressive des salaires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Dynamique plus irrégulières pour les mutations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DED822B7-187D-C93B-84CA-D85713B48FB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99203" y="2135951"/>
            <a:ext cx="2517149" cy="2196785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25C177DD-7C4B-ACE8-E5F9-C02BE81DAC5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913814" y="2092704"/>
            <a:ext cx="2517150" cy="2240032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42F0E2A1-E69F-3F25-9375-D29814CBA21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658341" y="4560013"/>
            <a:ext cx="2608708" cy="2223285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A9F410C9-6C6E-3835-0E92-91BB6D5AC6E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100562" y="4513183"/>
            <a:ext cx="2660805" cy="2270115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1D779E50-5006-8844-2216-61E4A616BF85}"/>
              </a:ext>
            </a:extLst>
          </p:cNvPr>
          <p:cNvSpPr/>
          <p:nvPr/>
        </p:nvSpPr>
        <p:spPr>
          <a:xfrm>
            <a:off x="772889" y="1481393"/>
            <a:ext cx="2890528" cy="48777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dirty="0">
                <a:solidFill>
                  <a:schemeClr val="accent1"/>
                </a:solidFill>
              </a:rPr>
              <a:t>Salaires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E2BE2A6-48EF-761C-C91B-18D97107E291}"/>
              </a:ext>
            </a:extLst>
          </p:cNvPr>
          <p:cNvSpPr/>
          <p:nvPr/>
        </p:nvSpPr>
        <p:spPr>
          <a:xfrm>
            <a:off x="7206644" y="1481393"/>
            <a:ext cx="2890528" cy="48777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dirty="0">
                <a:solidFill>
                  <a:schemeClr val="accent1"/>
                </a:solidFill>
              </a:rPr>
              <a:t>Mutations</a:t>
            </a:r>
          </a:p>
        </p:txBody>
      </p:sp>
      <p:sp>
        <p:nvSpPr>
          <p:cNvPr id="21" name="ZoneTexte 17">
            <a:extLst>
              <a:ext uri="{FF2B5EF4-FFF2-40B4-BE49-F238E27FC236}">
                <a16:creationId xmlns:a16="http://schemas.microsoft.com/office/drawing/2014/main" id="{6AAC5DB7-5B40-52BA-5781-C27B75775C8C}"/>
              </a:ext>
            </a:extLst>
          </p:cNvPr>
          <p:cNvSpPr txBox="1"/>
          <p:nvPr/>
        </p:nvSpPr>
        <p:spPr>
          <a:xfrm>
            <a:off x="4633092" y="4909576"/>
            <a:ext cx="329186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Influence des salaires par le premier retard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Plusieurs retards jouent un rôle pour les mutations</a:t>
            </a:r>
          </a:p>
        </p:txBody>
      </p:sp>
    </p:spTree>
    <p:extLst>
      <p:ext uri="{BB962C8B-B14F-4D97-AF65-F5344CB8AC3E}">
        <p14:creationId xmlns:p14="http://schemas.microsoft.com/office/powerpoint/2010/main" val="257251266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067FD14-E404-3794-9C94-21FB5608E7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e 8">
            <a:extLst>
              <a:ext uri="{FF2B5EF4-FFF2-40B4-BE49-F238E27FC236}">
                <a16:creationId xmlns:a16="http://schemas.microsoft.com/office/drawing/2014/main" id="{F06497FD-F91D-ECCF-5FD3-C22B46715D81}"/>
              </a:ext>
            </a:extLst>
          </p:cNvPr>
          <p:cNvGrpSpPr/>
          <p:nvPr/>
        </p:nvGrpSpPr>
        <p:grpSpPr>
          <a:xfrm>
            <a:off x="11366480" y="1989588"/>
            <a:ext cx="549031" cy="3857500"/>
            <a:chOff x="10802660" y="801554"/>
            <a:chExt cx="934295" cy="5257831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AE55C542-6837-2A27-96DF-C126A5467CA8}"/>
                </a:ext>
              </a:extLst>
            </p:cNvPr>
            <p:cNvSpPr/>
            <p:nvPr/>
          </p:nvSpPr>
          <p:spPr>
            <a:xfrm>
              <a:off x="10803546" y="1229577"/>
              <a:ext cx="933409" cy="4405693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" name="Ellipse 6">
              <a:extLst>
                <a:ext uri="{FF2B5EF4-FFF2-40B4-BE49-F238E27FC236}">
                  <a16:creationId xmlns:a16="http://schemas.microsoft.com/office/drawing/2014/main" id="{E772DA64-7A7C-ABDC-0766-1B26A5A8C22C}"/>
                </a:ext>
              </a:extLst>
            </p:cNvPr>
            <p:cNvSpPr/>
            <p:nvPr/>
          </p:nvSpPr>
          <p:spPr>
            <a:xfrm>
              <a:off x="10802660" y="801554"/>
              <a:ext cx="933409" cy="871182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05C46A90-FED3-4B6B-4414-88B5591A2EA6}"/>
                </a:ext>
              </a:extLst>
            </p:cNvPr>
            <p:cNvSpPr/>
            <p:nvPr/>
          </p:nvSpPr>
          <p:spPr>
            <a:xfrm>
              <a:off x="10802660" y="5188203"/>
              <a:ext cx="933409" cy="871182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1" name="Ellipse 10">
            <a:extLst>
              <a:ext uri="{FF2B5EF4-FFF2-40B4-BE49-F238E27FC236}">
                <a16:creationId xmlns:a16="http://schemas.microsoft.com/office/drawing/2014/main" id="{8DD9FD29-CE4F-3FD0-B65B-B451804C86AF}"/>
              </a:ext>
            </a:extLst>
          </p:cNvPr>
          <p:cNvSpPr/>
          <p:nvPr/>
        </p:nvSpPr>
        <p:spPr>
          <a:xfrm>
            <a:off x="11407871" y="3635228"/>
            <a:ext cx="496277" cy="510129"/>
          </a:xfrm>
          <a:prstGeom prst="ellipse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74514C9A-CB15-D264-797C-58F1B986557F}"/>
              </a:ext>
            </a:extLst>
          </p:cNvPr>
          <p:cNvGrpSpPr/>
          <p:nvPr/>
        </p:nvGrpSpPr>
        <p:grpSpPr>
          <a:xfrm>
            <a:off x="11386631" y="2290304"/>
            <a:ext cx="517517" cy="3342851"/>
            <a:chOff x="10958737" y="625627"/>
            <a:chExt cx="828179" cy="4866853"/>
          </a:xfrm>
        </p:grpSpPr>
        <p:pic>
          <p:nvPicPr>
            <p:cNvPr id="31" name="Graphique 30" descr="Badge 5 avec un remplissage uni">
              <a:extLst>
                <a:ext uri="{FF2B5EF4-FFF2-40B4-BE49-F238E27FC236}">
                  <a16:creationId xmlns:a16="http://schemas.microsoft.com/office/drawing/2014/main" id="{F59928FE-0C6F-CAFD-9B06-238072B237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958737" y="4725754"/>
              <a:ext cx="814117" cy="766726"/>
            </a:xfrm>
            <a:prstGeom prst="rect">
              <a:avLst/>
            </a:prstGeom>
          </p:spPr>
        </p:pic>
        <p:pic>
          <p:nvPicPr>
            <p:cNvPr id="33" name="Graphique 32" descr="Badge 4 avec un remplissage uni">
              <a:extLst>
                <a:ext uri="{FF2B5EF4-FFF2-40B4-BE49-F238E27FC236}">
                  <a16:creationId xmlns:a16="http://schemas.microsoft.com/office/drawing/2014/main" id="{7FCCA1FD-334D-F522-C288-D2167B65761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961120" y="3676387"/>
              <a:ext cx="815939" cy="790254"/>
            </a:xfrm>
            <a:prstGeom prst="rect">
              <a:avLst/>
            </a:prstGeom>
          </p:spPr>
        </p:pic>
        <p:pic>
          <p:nvPicPr>
            <p:cNvPr id="35" name="Graphique 34" descr="Badge 3 avec un remplissage uni">
              <a:extLst>
                <a:ext uri="{FF2B5EF4-FFF2-40B4-BE49-F238E27FC236}">
                  <a16:creationId xmlns:a16="http://schemas.microsoft.com/office/drawing/2014/main" id="{F7D8F129-1949-BF83-9F9E-BEAC81772C5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0960585" y="2621377"/>
              <a:ext cx="819888" cy="749005"/>
            </a:xfrm>
            <a:prstGeom prst="rect">
              <a:avLst/>
            </a:prstGeom>
          </p:spPr>
        </p:pic>
        <p:pic>
          <p:nvPicPr>
            <p:cNvPr id="37" name="Graphique 36" descr="Badge avec un remplissage uni">
              <a:extLst>
                <a:ext uri="{FF2B5EF4-FFF2-40B4-BE49-F238E27FC236}">
                  <a16:creationId xmlns:a16="http://schemas.microsoft.com/office/drawing/2014/main" id="{03B467BF-388D-983A-0836-2BB1FCDD9D5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960220" y="1595063"/>
              <a:ext cx="819888" cy="778540"/>
            </a:xfrm>
            <a:prstGeom prst="rect">
              <a:avLst/>
            </a:prstGeom>
          </p:spPr>
        </p:pic>
        <p:pic>
          <p:nvPicPr>
            <p:cNvPr id="39" name="Graphique 38" descr="Badge 1 avec un remplissage uni">
              <a:extLst>
                <a:ext uri="{FF2B5EF4-FFF2-40B4-BE49-F238E27FC236}">
                  <a16:creationId xmlns:a16="http://schemas.microsoft.com/office/drawing/2014/main" id="{A3E4C53E-2E45-B76A-5836-85CE1C8163E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0961120" y="625627"/>
              <a:ext cx="825796" cy="796261"/>
            </a:xfrm>
            <a:prstGeom prst="rect">
              <a:avLst/>
            </a:prstGeom>
          </p:spPr>
        </p:pic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ZoneTexte 15">
                <a:extLst>
                  <a:ext uri="{FF2B5EF4-FFF2-40B4-BE49-F238E27FC236}">
                    <a16:creationId xmlns:a16="http://schemas.microsoft.com/office/drawing/2014/main" id="{4A7291AD-5871-E3A3-D79E-89896B66E460}"/>
                  </a:ext>
                </a:extLst>
              </p:cNvPr>
              <p:cNvSpPr txBox="1"/>
              <p:nvPr/>
            </p:nvSpPr>
            <p:spPr>
              <a:xfrm>
                <a:off x="2561886" y="1846199"/>
                <a:ext cx="6605031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>
                    <a:solidFill>
                      <a:schemeClr val="bg1"/>
                    </a:solidFill>
                  </a:rPr>
                  <a:t>r </a:t>
                </a:r>
                <a14:m>
                  <m:oMath xmlns:m="http://schemas.openxmlformats.org/officeDocument/2006/math">
                    <m:r>
                      <a:rPr lang="fr-FR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fr-FR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fr-FR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 :</m:t>
                    </m:r>
                  </m:oMath>
                </a14:m>
                <a:r>
                  <a:rPr lang="fr-FR" dirty="0">
                    <a:solidFill>
                      <a:schemeClr val="bg1"/>
                    </a:solidFill>
                  </a:rPr>
                  <a:t> L’hypothèse nulle est qu’il existe au plus une relation de cointégration.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fr-FR" dirty="0">
                  <a:solidFill>
                    <a:schemeClr val="bg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>
                    <a:solidFill>
                      <a:schemeClr val="bg1"/>
                    </a:solidFill>
                  </a:rPr>
                  <a:t>r = 0 : L’hypothèse nulle est qu’il n’existe aucune relation de cointégration.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fr-FR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8" name="ZoneTexte 15">
                <a:extLst>
                  <a:ext uri="{FF2B5EF4-FFF2-40B4-BE49-F238E27FC236}">
                    <a16:creationId xmlns:a16="http://schemas.microsoft.com/office/drawing/2014/main" id="{4A7291AD-5871-E3A3-D79E-89896B66E4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1886" y="1846199"/>
                <a:ext cx="6605031" cy="1754326"/>
              </a:xfrm>
              <a:prstGeom prst="rect">
                <a:avLst/>
              </a:prstGeom>
              <a:blipFill>
                <a:blip r:embed="rId12"/>
                <a:stretch>
                  <a:fillRect l="-554" t="-1736" r="-101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Image 18">
            <a:extLst>
              <a:ext uri="{FF2B5EF4-FFF2-40B4-BE49-F238E27FC236}">
                <a16:creationId xmlns:a16="http://schemas.microsoft.com/office/drawing/2014/main" id="{D6E71596-4C59-411D-244F-7643B36A724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802589" y="3600525"/>
            <a:ext cx="8123624" cy="175275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0" name="ZoneTexte 18">
                <a:extLst>
                  <a:ext uri="{FF2B5EF4-FFF2-40B4-BE49-F238E27FC236}">
                    <a16:creationId xmlns:a16="http://schemas.microsoft.com/office/drawing/2014/main" id="{4F4B1215-D867-81F3-6B4A-B444F303AB0D}"/>
                  </a:ext>
                </a:extLst>
              </p:cNvPr>
              <p:cNvSpPr txBox="1"/>
              <p:nvPr/>
            </p:nvSpPr>
            <p:spPr>
              <a:xfrm>
                <a:off x="1802589" y="5384785"/>
                <a:ext cx="334585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fr-FR" sz="1400" dirty="0">
                    <a:solidFill>
                      <a:schemeClr val="bg1"/>
                    </a:solidFill>
                  </a:rPr>
                  <a:t>* Signifie un rejet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fr-FR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fr-FR" sz="1400" dirty="0">
                    <a:solidFill>
                      <a:schemeClr val="bg1"/>
                    </a:solidFill>
                  </a:rPr>
                  <a:t> au seuil de 5% </a:t>
                </a:r>
              </a:p>
            </p:txBody>
          </p:sp>
        </mc:Choice>
        <mc:Fallback>
          <p:sp>
            <p:nvSpPr>
              <p:cNvPr id="20" name="ZoneTexte 18">
                <a:extLst>
                  <a:ext uri="{FF2B5EF4-FFF2-40B4-BE49-F238E27FC236}">
                    <a16:creationId xmlns:a16="http://schemas.microsoft.com/office/drawing/2014/main" id="{4F4B1215-D867-81F3-6B4A-B444F303AB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2589" y="5384785"/>
                <a:ext cx="3345853" cy="307777"/>
              </a:xfrm>
              <a:prstGeom prst="rect">
                <a:avLst/>
              </a:prstGeom>
              <a:blipFill>
                <a:blip r:embed="rId14"/>
                <a:stretch>
                  <a:fillRect l="-546" t="-1961" b="-1960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ZoneTexte 19">
            <a:extLst>
              <a:ext uri="{FF2B5EF4-FFF2-40B4-BE49-F238E27FC236}">
                <a16:creationId xmlns:a16="http://schemas.microsoft.com/office/drawing/2014/main" id="{D141FCD4-419B-A855-19F1-7746136CC1F7}"/>
              </a:ext>
            </a:extLst>
          </p:cNvPr>
          <p:cNvSpPr txBox="1"/>
          <p:nvPr/>
        </p:nvSpPr>
        <p:spPr>
          <a:xfrm>
            <a:off x="2896018" y="5981388"/>
            <a:ext cx="5936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>
                <a:solidFill>
                  <a:schemeClr val="bg1"/>
                </a:solidFill>
              </a:rPr>
              <a:t>1 relation de cointégration détectée entre nos 2 séries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83AB382-0772-135C-765E-C6781346426C}"/>
              </a:ext>
            </a:extLst>
          </p:cNvPr>
          <p:cNvSpPr/>
          <p:nvPr/>
        </p:nvSpPr>
        <p:spPr>
          <a:xfrm>
            <a:off x="0" y="0"/>
            <a:ext cx="12192000" cy="1250547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4000" dirty="0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</a:rPr>
              <a:t>Analyse de la cointégration</a:t>
            </a:r>
          </a:p>
        </p:txBody>
      </p:sp>
    </p:spTree>
    <p:extLst>
      <p:ext uri="{BB962C8B-B14F-4D97-AF65-F5344CB8AC3E}">
        <p14:creationId xmlns:p14="http://schemas.microsoft.com/office/powerpoint/2010/main" val="372516118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C070EA8-7E08-171B-295F-0DF5C69260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e 8">
            <a:extLst>
              <a:ext uri="{FF2B5EF4-FFF2-40B4-BE49-F238E27FC236}">
                <a16:creationId xmlns:a16="http://schemas.microsoft.com/office/drawing/2014/main" id="{89E94C8B-B654-6EC5-D48A-6BEB1498C3B4}"/>
              </a:ext>
            </a:extLst>
          </p:cNvPr>
          <p:cNvGrpSpPr/>
          <p:nvPr/>
        </p:nvGrpSpPr>
        <p:grpSpPr>
          <a:xfrm>
            <a:off x="11368189" y="2050613"/>
            <a:ext cx="549031" cy="3857500"/>
            <a:chOff x="10802660" y="801554"/>
            <a:chExt cx="934295" cy="5257831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DB250ED-122E-7BBD-5A48-571A7A878BDA}"/>
                </a:ext>
              </a:extLst>
            </p:cNvPr>
            <p:cNvSpPr/>
            <p:nvPr/>
          </p:nvSpPr>
          <p:spPr>
            <a:xfrm>
              <a:off x="10803546" y="1229577"/>
              <a:ext cx="933409" cy="4405693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" name="Ellipse 6">
              <a:extLst>
                <a:ext uri="{FF2B5EF4-FFF2-40B4-BE49-F238E27FC236}">
                  <a16:creationId xmlns:a16="http://schemas.microsoft.com/office/drawing/2014/main" id="{4221315D-EA8D-AA2D-E7E5-8D7C6D4BF301}"/>
                </a:ext>
              </a:extLst>
            </p:cNvPr>
            <p:cNvSpPr/>
            <p:nvPr/>
          </p:nvSpPr>
          <p:spPr>
            <a:xfrm>
              <a:off x="10802660" y="801554"/>
              <a:ext cx="933409" cy="871182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EA526225-6EF8-63F4-19C8-5DF1A0E93E55}"/>
                </a:ext>
              </a:extLst>
            </p:cNvPr>
            <p:cNvSpPr/>
            <p:nvPr/>
          </p:nvSpPr>
          <p:spPr>
            <a:xfrm>
              <a:off x="10802660" y="5188203"/>
              <a:ext cx="933409" cy="871182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1" name="Ellipse 10">
            <a:extLst>
              <a:ext uri="{FF2B5EF4-FFF2-40B4-BE49-F238E27FC236}">
                <a16:creationId xmlns:a16="http://schemas.microsoft.com/office/drawing/2014/main" id="{F7B7947E-8540-6BE4-F756-31CBDA673585}"/>
              </a:ext>
            </a:extLst>
          </p:cNvPr>
          <p:cNvSpPr/>
          <p:nvPr/>
        </p:nvSpPr>
        <p:spPr>
          <a:xfrm>
            <a:off x="11399084" y="4408828"/>
            <a:ext cx="496277" cy="510129"/>
          </a:xfrm>
          <a:prstGeom prst="ellipse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550864F6-FFF0-7400-1A04-4FF430FE5B34}"/>
              </a:ext>
            </a:extLst>
          </p:cNvPr>
          <p:cNvGrpSpPr/>
          <p:nvPr/>
        </p:nvGrpSpPr>
        <p:grpSpPr>
          <a:xfrm>
            <a:off x="11386631" y="2290304"/>
            <a:ext cx="517517" cy="3342851"/>
            <a:chOff x="10958737" y="625627"/>
            <a:chExt cx="828179" cy="4866853"/>
          </a:xfrm>
        </p:grpSpPr>
        <p:pic>
          <p:nvPicPr>
            <p:cNvPr id="31" name="Graphique 30" descr="Badge 5 avec un remplissage uni">
              <a:extLst>
                <a:ext uri="{FF2B5EF4-FFF2-40B4-BE49-F238E27FC236}">
                  <a16:creationId xmlns:a16="http://schemas.microsoft.com/office/drawing/2014/main" id="{03893585-A252-949F-1AB2-EFF554E477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958737" y="4725754"/>
              <a:ext cx="814117" cy="766726"/>
            </a:xfrm>
            <a:prstGeom prst="rect">
              <a:avLst/>
            </a:prstGeom>
          </p:spPr>
        </p:pic>
        <p:pic>
          <p:nvPicPr>
            <p:cNvPr id="33" name="Graphique 32" descr="Badge 4 avec un remplissage uni">
              <a:extLst>
                <a:ext uri="{FF2B5EF4-FFF2-40B4-BE49-F238E27FC236}">
                  <a16:creationId xmlns:a16="http://schemas.microsoft.com/office/drawing/2014/main" id="{1BCFDDE7-8725-404D-60AE-F1AA68AE65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961120" y="3676387"/>
              <a:ext cx="815939" cy="790254"/>
            </a:xfrm>
            <a:prstGeom prst="rect">
              <a:avLst/>
            </a:prstGeom>
          </p:spPr>
        </p:pic>
        <p:pic>
          <p:nvPicPr>
            <p:cNvPr id="35" name="Graphique 34" descr="Badge 3 avec un remplissage uni">
              <a:extLst>
                <a:ext uri="{FF2B5EF4-FFF2-40B4-BE49-F238E27FC236}">
                  <a16:creationId xmlns:a16="http://schemas.microsoft.com/office/drawing/2014/main" id="{1C8971DC-1B39-D842-A420-69297BC5A80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0960585" y="2621377"/>
              <a:ext cx="819888" cy="749005"/>
            </a:xfrm>
            <a:prstGeom prst="rect">
              <a:avLst/>
            </a:prstGeom>
          </p:spPr>
        </p:pic>
        <p:pic>
          <p:nvPicPr>
            <p:cNvPr id="37" name="Graphique 36" descr="Badge avec un remplissage uni">
              <a:extLst>
                <a:ext uri="{FF2B5EF4-FFF2-40B4-BE49-F238E27FC236}">
                  <a16:creationId xmlns:a16="http://schemas.microsoft.com/office/drawing/2014/main" id="{343C923B-F088-A71A-DAEC-A3F22C7D7F0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960220" y="1595063"/>
              <a:ext cx="819888" cy="778540"/>
            </a:xfrm>
            <a:prstGeom prst="rect">
              <a:avLst/>
            </a:prstGeom>
          </p:spPr>
        </p:pic>
        <p:pic>
          <p:nvPicPr>
            <p:cNvPr id="39" name="Graphique 38" descr="Badge 1 avec un remplissage uni">
              <a:extLst>
                <a:ext uri="{FF2B5EF4-FFF2-40B4-BE49-F238E27FC236}">
                  <a16:creationId xmlns:a16="http://schemas.microsoft.com/office/drawing/2014/main" id="{D5BFF915-B81F-61FB-33F9-39D8AB3A511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0961120" y="625627"/>
              <a:ext cx="825796" cy="796261"/>
            </a:xfrm>
            <a:prstGeom prst="rect">
              <a:avLst/>
            </a:prstGeom>
          </p:spPr>
        </p:pic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5F286630-8A81-BC16-0C86-B0356E74243E}"/>
              </a:ext>
            </a:extLst>
          </p:cNvPr>
          <p:cNvSpPr/>
          <p:nvPr/>
        </p:nvSpPr>
        <p:spPr>
          <a:xfrm>
            <a:off x="0" y="10499"/>
            <a:ext cx="12192000" cy="1250547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4000" dirty="0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</a:rPr>
              <a:t>Modélisation VECM</a:t>
            </a:r>
          </a:p>
        </p:txBody>
      </p:sp>
      <p:sp>
        <p:nvSpPr>
          <p:cNvPr id="6" name="ZoneTexte 4">
            <a:extLst>
              <a:ext uri="{FF2B5EF4-FFF2-40B4-BE49-F238E27FC236}">
                <a16:creationId xmlns:a16="http://schemas.microsoft.com/office/drawing/2014/main" id="{14E7EA47-4D9C-E432-BC65-368F5A941DA6}"/>
              </a:ext>
            </a:extLst>
          </p:cNvPr>
          <p:cNvSpPr txBox="1"/>
          <p:nvPr/>
        </p:nvSpPr>
        <p:spPr>
          <a:xfrm>
            <a:off x="2718380" y="1744652"/>
            <a:ext cx="18795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Modèle VECM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63171D3B-5DD2-908C-4968-A4BD72514A4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14527" y="2363153"/>
            <a:ext cx="5487219" cy="542876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7C7D70AD-94E9-5623-3FEC-0C0BE10E5B1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159919" y="2267704"/>
            <a:ext cx="1615580" cy="838273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A7D3FD2A-0F58-E8C6-E750-9B9E5D80B62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759404" y="3278556"/>
            <a:ext cx="4416610" cy="348680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3E6D8F27-0331-FE1B-3C2A-E0B53BCB928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344734" y="4141935"/>
            <a:ext cx="8802428" cy="1845532"/>
          </a:xfrm>
          <a:prstGeom prst="rect">
            <a:avLst/>
          </a:prstGeom>
        </p:spPr>
      </p:pic>
      <p:sp>
        <p:nvSpPr>
          <p:cNvPr id="15" name="ZoneTexte 18">
            <a:extLst>
              <a:ext uri="{FF2B5EF4-FFF2-40B4-BE49-F238E27FC236}">
                <a16:creationId xmlns:a16="http://schemas.microsoft.com/office/drawing/2014/main" id="{867DAD3C-627A-0C3E-CD9A-B20F0EC81E0A}"/>
              </a:ext>
            </a:extLst>
          </p:cNvPr>
          <p:cNvSpPr txBox="1"/>
          <p:nvPr/>
        </p:nvSpPr>
        <p:spPr>
          <a:xfrm>
            <a:off x="7464451" y="1744652"/>
            <a:ext cx="3006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Relation de cointégration</a:t>
            </a:r>
          </a:p>
        </p:txBody>
      </p:sp>
      <p:sp>
        <p:nvSpPr>
          <p:cNvPr id="16" name="ZoneTexte 19">
            <a:extLst>
              <a:ext uri="{FF2B5EF4-FFF2-40B4-BE49-F238E27FC236}">
                <a16:creationId xmlns:a16="http://schemas.microsoft.com/office/drawing/2014/main" id="{4A578412-270A-4BE5-C3C2-F5F8CA995853}"/>
              </a:ext>
            </a:extLst>
          </p:cNvPr>
          <p:cNvSpPr txBox="1"/>
          <p:nvPr/>
        </p:nvSpPr>
        <p:spPr>
          <a:xfrm>
            <a:off x="2581220" y="3556324"/>
            <a:ext cx="18795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Résultats</a:t>
            </a:r>
          </a:p>
        </p:txBody>
      </p:sp>
      <p:sp>
        <p:nvSpPr>
          <p:cNvPr id="17" name="ZoneTexte 20">
            <a:extLst>
              <a:ext uri="{FF2B5EF4-FFF2-40B4-BE49-F238E27FC236}">
                <a16:creationId xmlns:a16="http://schemas.microsoft.com/office/drawing/2014/main" id="{CBFA2438-EE8D-47EE-C88C-461445EEDFA8}"/>
              </a:ext>
            </a:extLst>
          </p:cNvPr>
          <p:cNvSpPr txBox="1"/>
          <p:nvPr/>
        </p:nvSpPr>
        <p:spPr>
          <a:xfrm>
            <a:off x="1344213" y="5987467"/>
            <a:ext cx="37271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400" dirty="0">
                <a:solidFill>
                  <a:schemeClr val="bg1"/>
                </a:solidFill>
              </a:rPr>
              <a:t>* Signifie coefficient significatif au seuil de 5% </a:t>
            </a:r>
          </a:p>
        </p:txBody>
      </p:sp>
    </p:spTree>
    <p:extLst>
      <p:ext uri="{BB962C8B-B14F-4D97-AF65-F5344CB8AC3E}">
        <p14:creationId xmlns:p14="http://schemas.microsoft.com/office/powerpoint/2010/main" val="171329521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9FB9A9E-8723-A5E8-D12D-F791EAA17C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e 8">
            <a:extLst>
              <a:ext uri="{FF2B5EF4-FFF2-40B4-BE49-F238E27FC236}">
                <a16:creationId xmlns:a16="http://schemas.microsoft.com/office/drawing/2014/main" id="{58AE6A82-272A-328B-3DB8-6C6BCD3ED021}"/>
              </a:ext>
            </a:extLst>
          </p:cNvPr>
          <p:cNvGrpSpPr/>
          <p:nvPr/>
        </p:nvGrpSpPr>
        <p:grpSpPr>
          <a:xfrm>
            <a:off x="11368189" y="2050613"/>
            <a:ext cx="549031" cy="3857500"/>
            <a:chOff x="10802660" y="801554"/>
            <a:chExt cx="934295" cy="5257831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6ECA175-1D79-85F2-61DD-242089C10300}"/>
                </a:ext>
              </a:extLst>
            </p:cNvPr>
            <p:cNvSpPr/>
            <p:nvPr/>
          </p:nvSpPr>
          <p:spPr>
            <a:xfrm>
              <a:off x="10803546" y="1229577"/>
              <a:ext cx="933409" cy="4405693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" name="Ellipse 6">
              <a:extLst>
                <a:ext uri="{FF2B5EF4-FFF2-40B4-BE49-F238E27FC236}">
                  <a16:creationId xmlns:a16="http://schemas.microsoft.com/office/drawing/2014/main" id="{F7210097-60E6-E2DE-E960-FA4B928CA5BA}"/>
                </a:ext>
              </a:extLst>
            </p:cNvPr>
            <p:cNvSpPr/>
            <p:nvPr/>
          </p:nvSpPr>
          <p:spPr>
            <a:xfrm>
              <a:off x="10802660" y="801554"/>
              <a:ext cx="933409" cy="871182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BF88B132-CF84-DEA7-0465-1EDB58144911}"/>
                </a:ext>
              </a:extLst>
            </p:cNvPr>
            <p:cNvSpPr/>
            <p:nvPr/>
          </p:nvSpPr>
          <p:spPr>
            <a:xfrm>
              <a:off x="10802660" y="5188203"/>
              <a:ext cx="933409" cy="871182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1" name="Ellipse 10">
            <a:extLst>
              <a:ext uri="{FF2B5EF4-FFF2-40B4-BE49-F238E27FC236}">
                <a16:creationId xmlns:a16="http://schemas.microsoft.com/office/drawing/2014/main" id="{AE26B920-76B9-3DBB-90C8-6BA18C5A70D7}"/>
              </a:ext>
            </a:extLst>
          </p:cNvPr>
          <p:cNvSpPr/>
          <p:nvPr/>
        </p:nvSpPr>
        <p:spPr>
          <a:xfrm>
            <a:off x="11386110" y="5123026"/>
            <a:ext cx="496277" cy="510129"/>
          </a:xfrm>
          <a:prstGeom prst="ellipse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8BDD2872-CEEC-4F8A-D333-DB73C6205E6C}"/>
              </a:ext>
            </a:extLst>
          </p:cNvPr>
          <p:cNvGrpSpPr/>
          <p:nvPr/>
        </p:nvGrpSpPr>
        <p:grpSpPr>
          <a:xfrm>
            <a:off x="11386631" y="2290304"/>
            <a:ext cx="517517" cy="3342851"/>
            <a:chOff x="10958737" y="625627"/>
            <a:chExt cx="828179" cy="4866853"/>
          </a:xfrm>
        </p:grpSpPr>
        <p:pic>
          <p:nvPicPr>
            <p:cNvPr id="31" name="Graphique 30" descr="Badge 5 avec un remplissage uni">
              <a:extLst>
                <a:ext uri="{FF2B5EF4-FFF2-40B4-BE49-F238E27FC236}">
                  <a16:creationId xmlns:a16="http://schemas.microsoft.com/office/drawing/2014/main" id="{D020046A-9AE6-0E2D-2E23-AFC25063034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958737" y="4725754"/>
              <a:ext cx="814117" cy="766726"/>
            </a:xfrm>
            <a:prstGeom prst="rect">
              <a:avLst/>
            </a:prstGeom>
          </p:spPr>
        </p:pic>
        <p:pic>
          <p:nvPicPr>
            <p:cNvPr id="33" name="Graphique 32" descr="Badge 4 avec un remplissage uni">
              <a:extLst>
                <a:ext uri="{FF2B5EF4-FFF2-40B4-BE49-F238E27FC236}">
                  <a16:creationId xmlns:a16="http://schemas.microsoft.com/office/drawing/2014/main" id="{30153351-957E-B61E-4193-FD9EF13FEDC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961120" y="3676387"/>
              <a:ext cx="815939" cy="790254"/>
            </a:xfrm>
            <a:prstGeom prst="rect">
              <a:avLst/>
            </a:prstGeom>
          </p:spPr>
        </p:pic>
        <p:pic>
          <p:nvPicPr>
            <p:cNvPr id="35" name="Graphique 34" descr="Badge 3 avec un remplissage uni">
              <a:extLst>
                <a:ext uri="{FF2B5EF4-FFF2-40B4-BE49-F238E27FC236}">
                  <a16:creationId xmlns:a16="http://schemas.microsoft.com/office/drawing/2014/main" id="{0E16F22C-E4F4-88FC-469C-4201F32B518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0960585" y="2621377"/>
              <a:ext cx="819888" cy="749005"/>
            </a:xfrm>
            <a:prstGeom prst="rect">
              <a:avLst/>
            </a:prstGeom>
          </p:spPr>
        </p:pic>
        <p:pic>
          <p:nvPicPr>
            <p:cNvPr id="37" name="Graphique 36" descr="Badge avec un remplissage uni">
              <a:extLst>
                <a:ext uri="{FF2B5EF4-FFF2-40B4-BE49-F238E27FC236}">
                  <a16:creationId xmlns:a16="http://schemas.microsoft.com/office/drawing/2014/main" id="{E8B78F3B-6ECA-758C-9AD3-4173F53256D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960220" y="1595063"/>
              <a:ext cx="819888" cy="778540"/>
            </a:xfrm>
            <a:prstGeom prst="rect">
              <a:avLst/>
            </a:prstGeom>
          </p:spPr>
        </p:pic>
        <p:pic>
          <p:nvPicPr>
            <p:cNvPr id="39" name="Graphique 38" descr="Badge 1 avec un remplissage uni">
              <a:extLst>
                <a:ext uri="{FF2B5EF4-FFF2-40B4-BE49-F238E27FC236}">
                  <a16:creationId xmlns:a16="http://schemas.microsoft.com/office/drawing/2014/main" id="{A753F053-14DE-2BA1-9BCD-915DCACB226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0961120" y="625627"/>
              <a:ext cx="825796" cy="796261"/>
            </a:xfrm>
            <a:prstGeom prst="rect">
              <a:avLst/>
            </a:prstGeom>
          </p:spPr>
        </p:pic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A4A4EDC7-AB5B-14A3-9EC8-8B7ABAEFFF7A}"/>
              </a:ext>
            </a:extLst>
          </p:cNvPr>
          <p:cNvSpPr/>
          <p:nvPr/>
        </p:nvSpPr>
        <p:spPr>
          <a:xfrm>
            <a:off x="-15274" y="-65126"/>
            <a:ext cx="12192000" cy="1250547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4000" dirty="0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</a:rPr>
              <a:t>Fonctions de Réponse Impulsionnelle</a:t>
            </a:r>
          </a:p>
        </p:txBody>
      </p:sp>
      <p:sp>
        <p:nvSpPr>
          <p:cNvPr id="18" name="ZoneTexte 9">
            <a:extLst>
              <a:ext uri="{FF2B5EF4-FFF2-40B4-BE49-F238E27FC236}">
                <a16:creationId xmlns:a16="http://schemas.microsoft.com/office/drawing/2014/main" id="{030A989D-166E-9A93-06D8-E73E570688BD}"/>
              </a:ext>
            </a:extLst>
          </p:cNvPr>
          <p:cNvSpPr txBox="1"/>
          <p:nvPr/>
        </p:nvSpPr>
        <p:spPr>
          <a:xfrm>
            <a:off x="1217696" y="5369838"/>
            <a:ext cx="55198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Un choc sur les salaires n’impacte aucune variable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Effet positif seulement sur les mutations d’un choc sur eux même</a:t>
            </a:r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05DC0FF1-D021-4118-4193-6E38D85565A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17696" y="1652445"/>
            <a:ext cx="4691173" cy="3316069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E0EA47DE-6041-0A87-A188-C7200B5FB5D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600457" y="1652446"/>
            <a:ext cx="4611030" cy="3316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58539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B2203A9-F439-94FD-3141-E0419202ED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e 8">
            <a:extLst>
              <a:ext uri="{FF2B5EF4-FFF2-40B4-BE49-F238E27FC236}">
                <a16:creationId xmlns:a16="http://schemas.microsoft.com/office/drawing/2014/main" id="{2D386365-BE07-BFBD-93F1-EF3786AA365F}"/>
              </a:ext>
            </a:extLst>
          </p:cNvPr>
          <p:cNvGrpSpPr/>
          <p:nvPr/>
        </p:nvGrpSpPr>
        <p:grpSpPr>
          <a:xfrm>
            <a:off x="11368189" y="2050613"/>
            <a:ext cx="549031" cy="3857500"/>
            <a:chOff x="10802660" y="801554"/>
            <a:chExt cx="934295" cy="5257831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46733392-7679-14F4-93FC-E58B972511AE}"/>
                </a:ext>
              </a:extLst>
            </p:cNvPr>
            <p:cNvSpPr/>
            <p:nvPr/>
          </p:nvSpPr>
          <p:spPr>
            <a:xfrm>
              <a:off x="10803546" y="1229577"/>
              <a:ext cx="933409" cy="4405693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" name="Ellipse 6">
              <a:extLst>
                <a:ext uri="{FF2B5EF4-FFF2-40B4-BE49-F238E27FC236}">
                  <a16:creationId xmlns:a16="http://schemas.microsoft.com/office/drawing/2014/main" id="{7B073CB6-86FB-F1FF-E7E3-CB61E54D3D02}"/>
                </a:ext>
              </a:extLst>
            </p:cNvPr>
            <p:cNvSpPr/>
            <p:nvPr/>
          </p:nvSpPr>
          <p:spPr>
            <a:xfrm>
              <a:off x="10802660" y="801554"/>
              <a:ext cx="933409" cy="871182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78DC1DBD-1D72-24BE-ECA6-8452533C64A7}"/>
                </a:ext>
              </a:extLst>
            </p:cNvPr>
            <p:cNvSpPr/>
            <p:nvPr/>
          </p:nvSpPr>
          <p:spPr>
            <a:xfrm>
              <a:off x="10802660" y="5188203"/>
              <a:ext cx="933409" cy="871182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1" name="Ellipse 10">
            <a:extLst>
              <a:ext uri="{FF2B5EF4-FFF2-40B4-BE49-F238E27FC236}">
                <a16:creationId xmlns:a16="http://schemas.microsoft.com/office/drawing/2014/main" id="{797EF372-9F6A-9B9A-60BA-A14250C3F15C}"/>
              </a:ext>
            </a:extLst>
          </p:cNvPr>
          <p:cNvSpPr/>
          <p:nvPr/>
        </p:nvSpPr>
        <p:spPr>
          <a:xfrm>
            <a:off x="11399084" y="5112058"/>
            <a:ext cx="496277" cy="510129"/>
          </a:xfrm>
          <a:prstGeom prst="ellipse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A50D1A53-8A6E-9E9D-1035-E166C586E03C}"/>
              </a:ext>
            </a:extLst>
          </p:cNvPr>
          <p:cNvGrpSpPr/>
          <p:nvPr/>
        </p:nvGrpSpPr>
        <p:grpSpPr>
          <a:xfrm>
            <a:off x="11386631" y="2290304"/>
            <a:ext cx="517517" cy="3342851"/>
            <a:chOff x="10958737" y="625627"/>
            <a:chExt cx="828179" cy="4866853"/>
          </a:xfrm>
        </p:grpSpPr>
        <p:pic>
          <p:nvPicPr>
            <p:cNvPr id="31" name="Graphique 30" descr="Badge 5 avec un remplissage uni">
              <a:extLst>
                <a:ext uri="{FF2B5EF4-FFF2-40B4-BE49-F238E27FC236}">
                  <a16:creationId xmlns:a16="http://schemas.microsoft.com/office/drawing/2014/main" id="{121ACC80-A2F2-AA98-2F44-014ECCFC726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958737" y="4725754"/>
              <a:ext cx="814117" cy="766726"/>
            </a:xfrm>
            <a:prstGeom prst="rect">
              <a:avLst/>
            </a:prstGeom>
          </p:spPr>
        </p:pic>
        <p:pic>
          <p:nvPicPr>
            <p:cNvPr id="33" name="Graphique 32" descr="Badge 4 avec un remplissage uni">
              <a:extLst>
                <a:ext uri="{FF2B5EF4-FFF2-40B4-BE49-F238E27FC236}">
                  <a16:creationId xmlns:a16="http://schemas.microsoft.com/office/drawing/2014/main" id="{5283A1C5-7E79-97DB-6025-65BECFBBD5C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961120" y="3676387"/>
              <a:ext cx="815939" cy="790254"/>
            </a:xfrm>
            <a:prstGeom prst="rect">
              <a:avLst/>
            </a:prstGeom>
          </p:spPr>
        </p:pic>
        <p:pic>
          <p:nvPicPr>
            <p:cNvPr id="35" name="Graphique 34" descr="Badge 3 avec un remplissage uni">
              <a:extLst>
                <a:ext uri="{FF2B5EF4-FFF2-40B4-BE49-F238E27FC236}">
                  <a16:creationId xmlns:a16="http://schemas.microsoft.com/office/drawing/2014/main" id="{C5CC27A6-F12C-FA7F-FCCB-EBAD401AF8B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0960585" y="2621377"/>
              <a:ext cx="819888" cy="749005"/>
            </a:xfrm>
            <a:prstGeom prst="rect">
              <a:avLst/>
            </a:prstGeom>
          </p:spPr>
        </p:pic>
        <p:pic>
          <p:nvPicPr>
            <p:cNvPr id="37" name="Graphique 36" descr="Badge avec un remplissage uni">
              <a:extLst>
                <a:ext uri="{FF2B5EF4-FFF2-40B4-BE49-F238E27FC236}">
                  <a16:creationId xmlns:a16="http://schemas.microsoft.com/office/drawing/2014/main" id="{DFF90946-8DEE-2447-1350-1422EE1EF7C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960220" y="1595063"/>
              <a:ext cx="819888" cy="778540"/>
            </a:xfrm>
            <a:prstGeom prst="rect">
              <a:avLst/>
            </a:prstGeom>
          </p:spPr>
        </p:pic>
        <p:pic>
          <p:nvPicPr>
            <p:cNvPr id="39" name="Graphique 38" descr="Badge 1 avec un remplissage uni">
              <a:extLst>
                <a:ext uri="{FF2B5EF4-FFF2-40B4-BE49-F238E27FC236}">
                  <a16:creationId xmlns:a16="http://schemas.microsoft.com/office/drawing/2014/main" id="{7960581B-A6D3-F929-EAA7-F8B4C8264EA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0961120" y="625627"/>
              <a:ext cx="825796" cy="796261"/>
            </a:xfrm>
            <a:prstGeom prst="rect">
              <a:avLst/>
            </a:prstGeom>
          </p:spPr>
        </p:pic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E6BDB2AE-B93A-AE97-528F-3EAAE2E5DB74}"/>
              </a:ext>
            </a:extLst>
          </p:cNvPr>
          <p:cNvSpPr/>
          <p:nvPr/>
        </p:nvSpPr>
        <p:spPr>
          <a:xfrm>
            <a:off x="0" y="-25926"/>
            <a:ext cx="12192000" cy="125054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4000" b="0" i="0" u="none" strike="noStrike" kern="1200" cap="none" spc="0" normalizeH="0" baseline="0" noProof="0" dirty="0">
                <a:ln>
                  <a:noFill/>
                </a:ln>
                <a:solidFill>
                  <a:srgbClr val="156082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Conclusion</a:t>
            </a:r>
          </a:p>
        </p:txBody>
      </p: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DC9A2E33-7028-04B0-4D4E-B4E50C56CD40}"/>
              </a:ext>
            </a:extLst>
          </p:cNvPr>
          <p:cNvSpPr>
            <a:spLocks noGrp="1"/>
          </p:cNvSpPr>
          <p:nvPr/>
        </p:nvSpPr>
        <p:spPr>
          <a:xfrm>
            <a:off x="711708" y="2044968"/>
            <a:ext cx="10768584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solidFill>
                  <a:schemeClr val="bg1"/>
                </a:solidFill>
                <a:ea typeface="+mn-lt"/>
                <a:cs typeface="+mn-lt"/>
              </a:rPr>
              <a:t>L’analyse temporelle a permis de détecter une relation de long terme entre les 2 séries.</a:t>
            </a:r>
          </a:p>
          <a:p>
            <a:endParaRPr lang="fr-FR" dirty="0">
              <a:solidFill>
                <a:schemeClr val="bg1"/>
              </a:solidFill>
            </a:endParaRPr>
          </a:p>
          <a:p>
            <a:r>
              <a:rPr lang="fr-FR" dirty="0">
                <a:solidFill>
                  <a:schemeClr val="bg1"/>
                </a:solidFill>
              </a:rPr>
              <a:t>Résultats peu concluants, complexes et parfois contre-intuitifs.</a:t>
            </a:r>
          </a:p>
          <a:p>
            <a:endParaRPr lang="fr-FR" dirty="0">
              <a:solidFill>
                <a:schemeClr val="bg1"/>
              </a:solidFill>
            </a:endParaRPr>
          </a:p>
          <a:p>
            <a:r>
              <a:rPr lang="fr-FR" dirty="0">
                <a:solidFill>
                  <a:schemeClr val="bg1"/>
                </a:solidFill>
                <a:ea typeface="+mn-lt"/>
                <a:cs typeface="+mn-lt"/>
              </a:rPr>
              <a:t>Limites de cette analyse temporelle : nombre limité d’observations, manque de variables supplémentaires pour mieux capter la dynamique.</a:t>
            </a:r>
            <a:endParaRPr lang="fr-FR" dirty="0">
              <a:solidFill>
                <a:schemeClr val="bg1"/>
              </a:solidFill>
            </a:endParaRPr>
          </a:p>
          <a:p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7944134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C25FD3-D75B-B720-2530-124FA4AEF1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1">
            <a:extLst>
              <a:ext uri="{FF2B5EF4-FFF2-40B4-BE49-F238E27FC236}">
                <a16:creationId xmlns:a16="http://schemas.microsoft.com/office/drawing/2014/main" id="{62EC73B1-FA14-A8E3-323C-74FFC78B5DD4}"/>
              </a:ext>
            </a:extLst>
          </p:cNvPr>
          <p:cNvGrpSpPr/>
          <p:nvPr/>
        </p:nvGrpSpPr>
        <p:grpSpPr>
          <a:xfrm>
            <a:off x="6314440" y="1588776"/>
            <a:ext cx="6309360" cy="4910486"/>
            <a:chOff x="5821680" y="369573"/>
            <a:chExt cx="6878320" cy="6219186"/>
          </a:xfrm>
        </p:grpSpPr>
        <p:sp>
          <p:nvSpPr>
            <p:cNvPr id="3" name="Flèche : pentagone 2">
              <a:extLst>
                <a:ext uri="{FF2B5EF4-FFF2-40B4-BE49-F238E27FC236}">
                  <a16:creationId xmlns:a16="http://schemas.microsoft.com/office/drawing/2014/main" id="{A56F6DBA-F688-3566-10EE-754EAFCA787E}"/>
                </a:ext>
              </a:extLst>
            </p:cNvPr>
            <p:cNvSpPr/>
            <p:nvPr/>
          </p:nvSpPr>
          <p:spPr>
            <a:xfrm>
              <a:off x="6512560" y="415292"/>
              <a:ext cx="6187440" cy="955040"/>
            </a:xfrm>
            <a:prstGeom prst="homePlate">
              <a:avLst/>
            </a:prstGeom>
            <a:solidFill>
              <a:schemeClr val="bg2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800" dirty="0">
                  <a:solidFill>
                    <a:schemeClr val="accent1"/>
                  </a:solidFill>
                  <a:latin typeface="Georgia" panose="02040502050405020303" pitchFamily="18" charset="0"/>
                </a:rPr>
                <a:t>Choix du panel</a:t>
              </a:r>
            </a:p>
          </p:txBody>
        </p:sp>
        <p:sp>
          <p:nvSpPr>
            <p:cNvPr id="4" name="Flèche : pentagone 3">
              <a:extLst>
                <a:ext uri="{FF2B5EF4-FFF2-40B4-BE49-F238E27FC236}">
                  <a16:creationId xmlns:a16="http://schemas.microsoft.com/office/drawing/2014/main" id="{8E57BD18-5626-CABC-B74E-C318DC83B716}"/>
                </a:ext>
              </a:extLst>
            </p:cNvPr>
            <p:cNvSpPr/>
            <p:nvPr/>
          </p:nvSpPr>
          <p:spPr>
            <a:xfrm>
              <a:off x="6471922" y="4246881"/>
              <a:ext cx="6187440" cy="955040"/>
            </a:xfrm>
            <a:prstGeom prst="homePlate">
              <a:avLst/>
            </a:prstGeom>
            <a:solidFill>
              <a:schemeClr val="bg2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chemeClr val="accent4">
                      <a:lumMod val="50000"/>
                    </a:schemeClr>
                  </a:solidFill>
                </a:rPr>
                <a:t>Salaires comme variable d’intérêt</a:t>
              </a:r>
            </a:p>
          </p:txBody>
        </p:sp>
        <p:sp>
          <p:nvSpPr>
            <p:cNvPr id="5" name="Flèche : pentagone 4">
              <a:extLst>
                <a:ext uri="{FF2B5EF4-FFF2-40B4-BE49-F238E27FC236}">
                  <a16:creationId xmlns:a16="http://schemas.microsoft.com/office/drawing/2014/main" id="{41264767-DD0F-3036-2A94-CC2872B42756}"/>
                </a:ext>
              </a:extLst>
            </p:cNvPr>
            <p:cNvSpPr/>
            <p:nvPr/>
          </p:nvSpPr>
          <p:spPr>
            <a:xfrm>
              <a:off x="6471922" y="1656079"/>
              <a:ext cx="6187440" cy="955040"/>
            </a:xfrm>
            <a:prstGeom prst="homePlate">
              <a:avLst/>
            </a:prstGeom>
            <a:solidFill>
              <a:schemeClr val="bg2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800" dirty="0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Spécification du modèle</a:t>
              </a:r>
            </a:p>
          </p:txBody>
        </p:sp>
        <p:sp>
          <p:nvSpPr>
            <p:cNvPr id="6" name="Flèche : pentagone 5">
              <a:extLst>
                <a:ext uri="{FF2B5EF4-FFF2-40B4-BE49-F238E27FC236}">
                  <a16:creationId xmlns:a16="http://schemas.microsoft.com/office/drawing/2014/main" id="{6E248FF7-8534-9755-BBB3-C148966FA03C}"/>
                </a:ext>
              </a:extLst>
            </p:cNvPr>
            <p:cNvSpPr/>
            <p:nvPr/>
          </p:nvSpPr>
          <p:spPr>
            <a:xfrm>
              <a:off x="6471922" y="2951480"/>
              <a:ext cx="6187440" cy="955040"/>
            </a:xfrm>
            <a:prstGeom prst="homePlate">
              <a:avLst/>
            </a:prstGeom>
            <a:solidFill>
              <a:schemeClr val="bg2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800" dirty="0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Variables de contrôle</a:t>
              </a:r>
            </a:p>
          </p:txBody>
        </p:sp>
        <p:sp>
          <p:nvSpPr>
            <p:cNvPr id="7" name="Flèche : pentagone 6">
              <a:extLst>
                <a:ext uri="{FF2B5EF4-FFF2-40B4-BE49-F238E27FC236}">
                  <a16:creationId xmlns:a16="http://schemas.microsoft.com/office/drawing/2014/main" id="{1B9F460F-22AC-5083-DCAD-F31A72C135A6}"/>
                </a:ext>
              </a:extLst>
            </p:cNvPr>
            <p:cNvSpPr/>
            <p:nvPr/>
          </p:nvSpPr>
          <p:spPr>
            <a:xfrm>
              <a:off x="6471922" y="5533387"/>
              <a:ext cx="6187440" cy="955040"/>
            </a:xfrm>
            <a:prstGeom prst="homePlate">
              <a:avLst/>
            </a:prstGeom>
            <a:solidFill>
              <a:schemeClr val="bg2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chemeClr val="accent1"/>
                  </a:solidFill>
                  <a:latin typeface="Georgia" panose="02040502050405020303" pitchFamily="18" charset="0"/>
                </a:rPr>
                <a:t>Mutations comme variable d’intérêt</a:t>
              </a:r>
              <a:endParaRPr lang="fr-FR" sz="1800" dirty="0">
                <a:solidFill>
                  <a:schemeClr val="accent1"/>
                </a:solidFill>
                <a:latin typeface="Georgia" panose="02040502050405020303" pitchFamily="18" charset="0"/>
              </a:endParaRPr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B75CDCBE-5C76-5FF6-45D4-0223C3518E6B}"/>
                </a:ext>
              </a:extLst>
            </p:cNvPr>
            <p:cNvSpPr/>
            <p:nvPr/>
          </p:nvSpPr>
          <p:spPr>
            <a:xfrm>
              <a:off x="5821680" y="369573"/>
              <a:ext cx="1137920" cy="1046478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4500" dirty="0">
                  <a:latin typeface="Georgia" panose="02040502050405020303" pitchFamily="18" charset="0"/>
                </a:rPr>
                <a:t>1</a:t>
              </a:r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1519A369-17A6-AF2F-448C-09A3F8F5878C}"/>
                </a:ext>
              </a:extLst>
            </p:cNvPr>
            <p:cNvSpPr/>
            <p:nvPr/>
          </p:nvSpPr>
          <p:spPr>
            <a:xfrm>
              <a:off x="5821680" y="1654811"/>
              <a:ext cx="1137920" cy="1046478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4500" dirty="0">
                  <a:latin typeface="Georgia" panose="02040502050405020303" pitchFamily="18" charset="0"/>
                </a:rPr>
                <a:t>2</a:t>
              </a:r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8A9F9E2A-E2E0-19FD-015D-4BE4771A9C20}"/>
                </a:ext>
              </a:extLst>
            </p:cNvPr>
            <p:cNvSpPr/>
            <p:nvPr/>
          </p:nvSpPr>
          <p:spPr>
            <a:xfrm>
              <a:off x="5902962" y="2974339"/>
              <a:ext cx="1137920" cy="1046478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4500" dirty="0">
                  <a:latin typeface="Georgia" panose="02040502050405020303" pitchFamily="18" charset="0"/>
                </a:rPr>
                <a:t>3</a:t>
              </a:r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C416EA6B-F8EC-4034-D241-E1FC84539263}"/>
                </a:ext>
              </a:extLst>
            </p:cNvPr>
            <p:cNvSpPr/>
            <p:nvPr/>
          </p:nvSpPr>
          <p:spPr>
            <a:xfrm>
              <a:off x="5902963" y="4258310"/>
              <a:ext cx="1137920" cy="1046478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4500" dirty="0">
                  <a:latin typeface="Georgia" panose="02040502050405020303" pitchFamily="18" charset="0"/>
                </a:rPr>
                <a:t>4</a:t>
              </a:r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0BF4E14D-2CCE-10AE-A480-2CC2B66CBEA8}"/>
                </a:ext>
              </a:extLst>
            </p:cNvPr>
            <p:cNvSpPr/>
            <p:nvPr/>
          </p:nvSpPr>
          <p:spPr>
            <a:xfrm>
              <a:off x="5943600" y="5542281"/>
              <a:ext cx="1137920" cy="1046478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4500" dirty="0">
                  <a:latin typeface="Georgia" panose="02040502050405020303" pitchFamily="18" charset="0"/>
                </a:rPr>
                <a:t>5</a:t>
              </a:r>
            </a:p>
          </p:txBody>
        </p:sp>
      </p:grpSp>
      <p:sp>
        <p:nvSpPr>
          <p:cNvPr id="14" name="ZoneTexte 13">
            <a:extLst>
              <a:ext uri="{FF2B5EF4-FFF2-40B4-BE49-F238E27FC236}">
                <a16:creationId xmlns:a16="http://schemas.microsoft.com/office/drawing/2014/main" id="{CB89D3F4-F565-EF23-B1C5-95631DECCB7A}"/>
              </a:ext>
            </a:extLst>
          </p:cNvPr>
          <p:cNvSpPr txBox="1"/>
          <p:nvPr/>
        </p:nvSpPr>
        <p:spPr>
          <a:xfrm>
            <a:off x="7358234" y="196334"/>
            <a:ext cx="6329680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500" i="1" dirty="0">
                <a:solidFill>
                  <a:schemeClr val="tx2"/>
                </a:solidFill>
                <a:latin typeface="Georgia" panose="02040502050405020303" pitchFamily="18" charset="0"/>
              </a:rPr>
              <a:t>Panel</a:t>
            </a:r>
          </a:p>
        </p:txBody>
      </p:sp>
      <p:pic>
        <p:nvPicPr>
          <p:cNvPr id="17" name="Image 16" descr="Une image contenant texte, fournitures de bureau, stylos et plumes, papeterie&#10;&#10;Le contenu généré par l’IA peut être incorrect.">
            <a:extLst>
              <a:ext uri="{FF2B5EF4-FFF2-40B4-BE49-F238E27FC236}">
                <a16:creationId xmlns:a16="http://schemas.microsoft.com/office/drawing/2014/main" id="{0955A1C3-1E65-A597-916A-632BACFF1A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0089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186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4B17702-46C9-2247-4FC9-8D9E95A983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e 8">
            <a:extLst>
              <a:ext uri="{FF2B5EF4-FFF2-40B4-BE49-F238E27FC236}">
                <a16:creationId xmlns:a16="http://schemas.microsoft.com/office/drawing/2014/main" id="{3E73C0B5-E50B-D1FB-3179-1B038AC92A8D}"/>
              </a:ext>
            </a:extLst>
          </p:cNvPr>
          <p:cNvGrpSpPr/>
          <p:nvPr/>
        </p:nvGrpSpPr>
        <p:grpSpPr>
          <a:xfrm>
            <a:off x="11368189" y="2050613"/>
            <a:ext cx="549031" cy="3857500"/>
            <a:chOff x="10802660" y="801554"/>
            <a:chExt cx="934295" cy="5257831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1F537073-2C66-0215-8383-5947631C3089}"/>
                </a:ext>
              </a:extLst>
            </p:cNvPr>
            <p:cNvSpPr/>
            <p:nvPr/>
          </p:nvSpPr>
          <p:spPr>
            <a:xfrm>
              <a:off x="10803546" y="1229577"/>
              <a:ext cx="933409" cy="4405693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" name="Ellipse 6">
              <a:extLst>
                <a:ext uri="{FF2B5EF4-FFF2-40B4-BE49-F238E27FC236}">
                  <a16:creationId xmlns:a16="http://schemas.microsoft.com/office/drawing/2014/main" id="{6A88EB60-B094-FCAE-5444-3940DF13DC5F}"/>
                </a:ext>
              </a:extLst>
            </p:cNvPr>
            <p:cNvSpPr/>
            <p:nvPr/>
          </p:nvSpPr>
          <p:spPr>
            <a:xfrm>
              <a:off x="10802660" y="801554"/>
              <a:ext cx="933409" cy="871182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18DCB319-6F06-F1B4-E67A-F635589D382E}"/>
                </a:ext>
              </a:extLst>
            </p:cNvPr>
            <p:cNvSpPr/>
            <p:nvPr/>
          </p:nvSpPr>
          <p:spPr>
            <a:xfrm>
              <a:off x="10802660" y="5188203"/>
              <a:ext cx="933409" cy="871182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A753C51D-7988-7809-0A8C-BF44E33DB9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8826" y="249339"/>
            <a:ext cx="10404423" cy="881531"/>
          </a:xfrm>
        </p:spPr>
        <p:txBody>
          <a:bodyPr/>
          <a:lstStyle/>
          <a:p>
            <a:r>
              <a:rPr lang="fr-FR">
                <a:solidFill>
                  <a:schemeClr val="bg1"/>
                </a:solidFill>
                <a:latin typeface="Georgia" panose="02040502050405020303" pitchFamily="18" charset="0"/>
              </a:rPr>
              <a:t>Matrice de </a:t>
            </a:r>
            <a:r>
              <a:rPr lang="fr-FR" err="1">
                <a:solidFill>
                  <a:schemeClr val="bg1"/>
                </a:solidFill>
                <a:latin typeface="Georgia" panose="02040502050405020303" pitchFamily="18" charset="0"/>
              </a:rPr>
              <a:t>Ponderation</a:t>
            </a:r>
            <a:r>
              <a:rPr lang="fr-FR">
                <a:solidFill>
                  <a:schemeClr val="bg1"/>
                </a:solidFill>
                <a:latin typeface="Georgia" panose="02040502050405020303" pitchFamily="18" charset="0"/>
              </a:rPr>
              <a:t> Spatiale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8591C8C-CC9B-2886-8A28-54E908EEF13A}"/>
              </a:ext>
            </a:extLst>
          </p:cNvPr>
          <p:cNvSpPr/>
          <p:nvPr/>
        </p:nvSpPr>
        <p:spPr>
          <a:xfrm>
            <a:off x="0" y="0"/>
            <a:ext cx="12192000" cy="1250547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000" dirty="0">
                <a:solidFill>
                  <a:schemeClr val="accent1"/>
                </a:solidFill>
                <a:latin typeface="Georgia" panose="02040502050405020303" pitchFamily="18" charset="0"/>
              </a:rPr>
              <a:t>Choix du Panel</a:t>
            </a:r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D6199B6B-29BA-578F-03A1-3A00B5239FB7}"/>
              </a:ext>
            </a:extLst>
          </p:cNvPr>
          <p:cNvSpPr/>
          <p:nvPr/>
        </p:nvSpPr>
        <p:spPr>
          <a:xfrm>
            <a:off x="11396520" y="2298386"/>
            <a:ext cx="496277" cy="510129"/>
          </a:xfrm>
          <a:prstGeom prst="ellipse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EA855FAB-277A-D718-2FC6-B9E6B2964940}"/>
              </a:ext>
            </a:extLst>
          </p:cNvPr>
          <p:cNvGrpSpPr/>
          <p:nvPr/>
        </p:nvGrpSpPr>
        <p:grpSpPr>
          <a:xfrm>
            <a:off x="11386631" y="2290304"/>
            <a:ext cx="517517" cy="3342851"/>
            <a:chOff x="10958737" y="625627"/>
            <a:chExt cx="828179" cy="4866853"/>
          </a:xfrm>
        </p:grpSpPr>
        <p:pic>
          <p:nvPicPr>
            <p:cNvPr id="31" name="Graphique 30" descr="Badge 5 avec un remplissage uni">
              <a:extLst>
                <a:ext uri="{FF2B5EF4-FFF2-40B4-BE49-F238E27FC236}">
                  <a16:creationId xmlns:a16="http://schemas.microsoft.com/office/drawing/2014/main" id="{4A4A961D-C07E-0264-74E4-F17DC0E000C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958737" y="4725754"/>
              <a:ext cx="814117" cy="766726"/>
            </a:xfrm>
            <a:prstGeom prst="rect">
              <a:avLst/>
            </a:prstGeom>
          </p:spPr>
        </p:pic>
        <p:pic>
          <p:nvPicPr>
            <p:cNvPr id="33" name="Graphique 32" descr="Badge 4 avec un remplissage uni">
              <a:extLst>
                <a:ext uri="{FF2B5EF4-FFF2-40B4-BE49-F238E27FC236}">
                  <a16:creationId xmlns:a16="http://schemas.microsoft.com/office/drawing/2014/main" id="{A2E461F3-2136-4121-BE89-D449C77E8E3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961120" y="3676387"/>
              <a:ext cx="815939" cy="790254"/>
            </a:xfrm>
            <a:prstGeom prst="rect">
              <a:avLst/>
            </a:prstGeom>
          </p:spPr>
        </p:pic>
        <p:pic>
          <p:nvPicPr>
            <p:cNvPr id="35" name="Graphique 34" descr="Badge 3 avec un remplissage uni">
              <a:extLst>
                <a:ext uri="{FF2B5EF4-FFF2-40B4-BE49-F238E27FC236}">
                  <a16:creationId xmlns:a16="http://schemas.microsoft.com/office/drawing/2014/main" id="{E5AE6774-C8C3-D43D-4071-0766B574872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0960585" y="2621377"/>
              <a:ext cx="819888" cy="749005"/>
            </a:xfrm>
            <a:prstGeom prst="rect">
              <a:avLst/>
            </a:prstGeom>
          </p:spPr>
        </p:pic>
        <p:pic>
          <p:nvPicPr>
            <p:cNvPr id="37" name="Graphique 36" descr="Badge avec un remplissage uni">
              <a:extLst>
                <a:ext uri="{FF2B5EF4-FFF2-40B4-BE49-F238E27FC236}">
                  <a16:creationId xmlns:a16="http://schemas.microsoft.com/office/drawing/2014/main" id="{B97107A2-441D-E832-33DF-170F32C970A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960220" y="1595063"/>
              <a:ext cx="819888" cy="778540"/>
            </a:xfrm>
            <a:prstGeom prst="rect">
              <a:avLst/>
            </a:prstGeom>
          </p:spPr>
        </p:pic>
        <p:pic>
          <p:nvPicPr>
            <p:cNvPr id="39" name="Graphique 38" descr="Badge 1 avec un remplissage uni">
              <a:extLst>
                <a:ext uri="{FF2B5EF4-FFF2-40B4-BE49-F238E27FC236}">
                  <a16:creationId xmlns:a16="http://schemas.microsoft.com/office/drawing/2014/main" id="{D9AA9942-9D29-3ADD-BBC7-F44F9BC20F6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0961120" y="625627"/>
              <a:ext cx="825796" cy="796261"/>
            </a:xfrm>
            <a:prstGeom prst="rect">
              <a:avLst/>
            </a:prstGeom>
          </p:spPr>
        </p:pic>
      </p:grpSp>
      <p:pic>
        <p:nvPicPr>
          <p:cNvPr id="5" name="Image 4" descr="Une image contenant carte&#10;&#10;Le contenu généré par l’IA peut être incorrect.">
            <a:extLst>
              <a:ext uri="{FF2B5EF4-FFF2-40B4-BE49-F238E27FC236}">
                <a16:creationId xmlns:a16="http://schemas.microsoft.com/office/drawing/2014/main" id="{0CC65D04-A85D-47F3-834A-CC62145400B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8019" y="1601671"/>
            <a:ext cx="2190338" cy="188925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Image 9" descr="Une image contenant texte, carte, diagramme, capture d’écran&#10;&#10;Le contenu généré par l’IA peut être incorrect.">
            <a:extLst>
              <a:ext uri="{FF2B5EF4-FFF2-40B4-BE49-F238E27FC236}">
                <a16:creationId xmlns:a16="http://schemas.microsoft.com/office/drawing/2014/main" id="{DE06D22D-792E-795E-C111-A5EC50D6B0B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42" b="8547"/>
          <a:stretch/>
        </p:blipFill>
        <p:spPr>
          <a:xfrm>
            <a:off x="2272513" y="1601670"/>
            <a:ext cx="2190338" cy="188925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4FD1E2CF-BB8D-97C8-8C64-E3768B5AA865}"/>
              </a:ext>
            </a:extLst>
          </p:cNvPr>
          <p:cNvSpPr txBox="1"/>
          <p:nvPr/>
        </p:nvSpPr>
        <p:spPr>
          <a:xfrm>
            <a:off x="2994603" y="3490921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2010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60CC03D5-B646-E56A-0F1B-5783A5ACAE7A}"/>
              </a:ext>
            </a:extLst>
          </p:cNvPr>
          <p:cNvSpPr txBox="1"/>
          <p:nvPr/>
        </p:nvSpPr>
        <p:spPr>
          <a:xfrm>
            <a:off x="7823992" y="3478295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2020</a:t>
            </a:r>
          </a:p>
        </p:txBody>
      </p:sp>
      <p:sp>
        <p:nvSpPr>
          <p:cNvPr id="14" name="Flèche : droite 13">
            <a:extLst>
              <a:ext uri="{FF2B5EF4-FFF2-40B4-BE49-F238E27FC236}">
                <a16:creationId xmlns:a16="http://schemas.microsoft.com/office/drawing/2014/main" id="{E98D08A4-2B5E-385B-4D3F-EA7EDD3463D7}"/>
              </a:ext>
            </a:extLst>
          </p:cNvPr>
          <p:cNvSpPr/>
          <p:nvPr/>
        </p:nvSpPr>
        <p:spPr>
          <a:xfrm>
            <a:off x="5191284" y="2195597"/>
            <a:ext cx="1148302" cy="646331"/>
          </a:xfrm>
          <a:prstGeom prst="rightArrow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5" name="Image 14" descr="Une image contenant texte, Graphique, graphisme, clipart&#10;&#10;Le contenu généré par l’IA peut être incorrect.">
            <a:extLst>
              <a:ext uri="{FF2B5EF4-FFF2-40B4-BE49-F238E27FC236}">
                <a16:creationId xmlns:a16="http://schemas.microsoft.com/office/drawing/2014/main" id="{0D48FA0D-FB4E-D649-7A31-AB8FF7917AC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2513" y="4381284"/>
            <a:ext cx="2190337" cy="188925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6A947FF7-589D-6D76-6B3A-D5BD9882099D}"/>
              </a:ext>
            </a:extLst>
          </p:cNvPr>
          <p:cNvSpPr txBox="1"/>
          <p:nvPr/>
        </p:nvSpPr>
        <p:spPr>
          <a:xfrm>
            <a:off x="2619015" y="6281745"/>
            <a:ext cx="1623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Départements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D70FE8C4-E813-756D-B3AE-814DDDB0F687}"/>
              </a:ext>
            </a:extLst>
          </p:cNvPr>
          <p:cNvSpPr txBox="1"/>
          <p:nvPr/>
        </p:nvSpPr>
        <p:spPr>
          <a:xfrm>
            <a:off x="5342274" y="4306936"/>
            <a:ext cx="4440318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sz="2000" dirty="0">
                <a:solidFill>
                  <a:schemeClr val="bg1"/>
                </a:solidFill>
              </a:rPr>
              <a:t>Approche Dynamique 2014-2022</a:t>
            </a:r>
          </a:p>
          <a:p>
            <a:pPr marL="285750" indent="-285750">
              <a:buFontTx/>
              <a:buChar char="-"/>
            </a:pPr>
            <a:r>
              <a:rPr lang="fr-FR" sz="2000" dirty="0">
                <a:solidFill>
                  <a:schemeClr val="bg1"/>
                </a:solidFill>
              </a:rPr>
              <a:t>93 départements x 9 = 837 observations (manque Alsace)</a:t>
            </a:r>
          </a:p>
          <a:p>
            <a:pPr marL="285750" indent="-285750">
              <a:buFontTx/>
              <a:buChar char="-"/>
            </a:pPr>
            <a:r>
              <a:rPr lang="fr-FR" sz="2000" dirty="0">
                <a:solidFill>
                  <a:schemeClr val="bg1"/>
                </a:solidFill>
              </a:rPr>
              <a:t>Bénéfice effets individuels et temporels</a:t>
            </a:r>
          </a:p>
          <a:p>
            <a:pPr marL="285750" indent="-285750">
              <a:buFontTx/>
              <a:buChar char="-"/>
            </a:pPr>
            <a:r>
              <a:rPr lang="fr-FR" sz="2000" dirty="0">
                <a:solidFill>
                  <a:schemeClr val="bg1"/>
                </a:solidFill>
              </a:rPr>
              <a:t>Approche Spatiale</a:t>
            </a:r>
          </a:p>
          <a:p>
            <a:pPr marL="285750" indent="-285750">
              <a:buFontTx/>
              <a:buChar char="-"/>
            </a:pPr>
            <a:endParaRPr lang="fr-F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87308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7CDA9C1-460C-F4C5-5FD8-457D8BDAE9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e 8">
            <a:extLst>
              <a:ext uri="{FF2B5EF4-FFF2-40B4-BE49-F238E27FC236}">
                <a16:creationId xmlns:a16="http://schemas.microsoft.com/office/drawing/2014/main" id="{AAE8227F-567A-F577-5716-42C19BF9ABDA}"/>
              </a:ext>
            </a:extLst>
          </p:cNvPr>
          <p:cNvGrpSpPr/>
          <p:nvPr/>
        </p:nvGrpSpPr>
        <p:grpSpPr>
          <a:xfrm>
            <a:off x="11368189" y="2050613"/>
            <a:ext cx="549031" cy="3857500"/>
            <a:chOff x="10802660" y="801554"/>
            <a:chExt cx="934295" cy="5257831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AC23DDC2-B7B0-3EFE-9E82-13BEC13FA880}"/>
                </a:ext>
              </a:extLst>
            </p:cNvPr>
            <p:cNvSpPr/>
            <p:nvPr/>
          </p:nvSpPr>
          <p:spPr>
            <a:xfrm>
              <a:off x="10803546" y="1229577"/>
              <a:ext cx="933409" cy="4405693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" name="Ellipse 6">
              <a:extLst>
                <a:ext uri="{FF2B5EF4-FFF2-40B4-BE49-F238E27FC236}">
                  <a16:creationId xmlns:a16="http://schemas.microsoft.com/office/drawing/2014/main" id="{F2668B0A-F773-D090-E505-87940B83CBEF}"/>
                </a:ext>
              </a:extLst>
            </p:cNvPr>
            <p:cNvSpPr/>
            <p:nvPr/>
          </p:nvSpPr>
          <p:spPr>
            <a:xfrm>
              <a:off x="10802660" y="801554"/>
              <a:ext cx="933409" cy="871182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5AF7486C-2548-1566-9749-35CCD4AA16E3}"/>
                </a:ext>
              </a:extLst>
            </p:cNvPr>
            <p:cNvSpPr/>
            <p:nvPr/>
          </p:nvSpPr>
          <p:spPr>
            <a:xfrm>
              <a:off x="10802660" y="5188203"/>
              <a:ext cx="933409" cy="871182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5A6ADF45-F7FE-96EA-3B4B-6E032D40F8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8826" y="249339"/>
            <a:ext cx="10404423" cy="881531"/>
          </a:xfrm>
        </p:spPr>
        <p:txBody>
          <a:bodyPr/>
          <a:lstStyle/>
          <a:p>
            <a:r>
              <a:rPr lang="fr-FR">
                <a:solidFill>
                  <a:schemeClr val="bg1"/>
                </a:solidFill>
                <a:latin typeface="Georgia" panose="02040502050405020303" pitchFamily="18" charset="0"/>
              </a:rPr>
              <a:t>Matrice de </a:t>
            </a:r>
            <a:r>
              <a:rPr lang="fr-FR" err="1">
                <a:solidFill>
                  <a:schemeClr val="bg1"/>
                </a:solidFill>
                <a:latin typeface="Georgia" panose="02040502050405020303" pitchFamily="18" charset="0"/>
              </a:rPr>
              <a:t>Ponderation</a:t>
            </a:r>
            <a:r>
              <a:rPr lang="fr-FR">
                <a:solidFill>
                  <a:schemeClr val="bg1"/>
                </a:solidFill>
                <a:latin typeface="Georgia" panose="02040502050405020303" pitchFamily="18" charset="0"/>
              </a:rPr>
              <a:t> Spatiale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54431321-BCE1-400B-5C4E-4236309A4B53}"/>
              </a:ext>
            </a:extLst>
          </p:cNvPr>
          <p:cNvSpPr/>
          <p:nvPr/>
        </p:nvSpPr>
        <p:spPr>
          <a:xfrm>
            <a:off x="0" y="0"/>
            <a:ext cx="12192000" cy="1250547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000" dirty="0">
                <a:solidFill>
                  <a:schemeClr val="accent1"/>
                </a:solidFill>
                <a:latin typeface="Georgia" panose="02040502050405020303" pitchFamily="18" charset="0"/>
              </a:rPr>
              <a:t>Choix du Panel</a:t>
            </a:r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FB5C91C8-31C9-0546-B2DE-53DF2C02ECCE}"/>
              </a:ext>
            </a:extLst>
          </p:cNvPr>
          <p:cNvSpPr/>
          <p:nvPr/>
        </p:nvSpPr>
        <p:spPr>
          <a:xfrm>
            <a:off x="11396520" y="2298386"/>
            <a:ext cx="496277" cy="510129"/>
          </a:xfrm>
          <a:prstGeom prst="ellipse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7EF7C6F6-BCDD-104E-F68C-E85BA02801DD}"/>
              </a:ext>
            </a:extLst>
          </p:cNvPr>
          <p:cNvGrpSpPr/>
          <p:nvPr/>
        </p:nvGrpSpPr>
        <p:grpSpPr>
          <a:xfrm>
            <a:off x="11386631" y="2290304"/>
            <a:ext cx="517517" cy="3342851"/>
            <a:chOff x="10958737" y="625627"/>
            <a:chExt cx="828179" cy="4866853"/>
          </a:xfrm>
        </p:grpSpPr>
        <p:pic>
          <p:nvPicPr>
            <p:cNvPr id="31" name="Graphique 30" descr="Badge 5 avec un remplissage uni">
              <a:extLst>
                <a:ext uri="{FF2B5EF4-FFF2-40B4-BE49-F238E27FC236}">
                  <a16:creationId xmlns:a16="http://schemas.microsoft.com/office/drawing/2014/main" id="{12EAD928-537F-5508-076C-AE271388FBE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958737" y="4725754"/>
              <a:ext cx="814117" cy="766726"/>
            </a:xfrm>
            <a:prstGeom prst="rect">
              <a:avLst/>
            </a:prstGeom>
          </p:spPr>
        </p:pic>
        <p:pic>
          <p:nvPicPr>
            <p:cNvPr id="33" name="Graphique 32" descr="Badge 4 avec un remplissage uni">
              <a:extLst>
                <a:ext uri="{FF2B5EF4-FFF2-40B4-BE49-F238E27FC236}">
                  <a16:creationId xmlns:a16="http://schemas.microsoft.com/office/drawing/2014/main" id="{418D8F00-2560-5ED1-C99E-3EE56B34C2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961120" y="3676387"/>
              <a:ext cx="815939" cy="790254"/>
            </a:xfrm>
            <a:prstGeom prst="rect">
              <a:avLst/>
            </a:prstGeom>
          </p:spPr>
        </p:pic>
        <p:pic>
          <p:nvPicPr>
            <p:cNvPr id="35" name="Graphique 34" descr="Badge 3 avec un remplissage uni">
              <a:extLst>
                <a:ext uri="{FF2B5EF4-FFF2-40B4-BE49-F238E27FC236}">
                  <a16:creationId xmlns:a16="http://schemas.microsoft.com/office/drawing/2014/main" id="{49B52961-FAF1-6095-F3B6-2E1E7AF4F56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0960585" y="2621377"/>
              <a:ext cx="819888" cy="749005"/>
            </a:xfrm>
            <a:prstGeom prst="rect">
              <a:avLst/>
            </a:prstGeom>
          </p:spPr>
        </p:pic>
        <p:pic>
          <p:nvPicPr>
            <p:cNvPr id="37" name="Graphique 36" descr="Badge avec un remplissage uni">
              <a:extLst>
                <a:ext uri="{FF2B5EF4-FFF2-40B4-BE49-F238E27FC236}">
                  <a16:creationId xmlns:a16="http://schemas.microsoft.com/office/drawing/2014/main" id="{5B2F84FD-38F6-1616-FBE9-650B6CDFF17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960220" y="1595063"/>
              <a:ext cx="819888" cy="778540"/>
            </a:xfrm>
            <a:prstGeom prst="rect">
              <a:avLst/>
            </a:prstGeom>
          </p:spPr>
        </p:pic>
        <p:pic>
          <p:nvPicPr>
            <p:cNvPr id="39" name="Graphique 38" descr="Badge 1 avec un remplissage uni">
              <a:extLst>
                <a:ext uri="{FF2B5EF4-FFF2-40B4-BE49-F238E27FC236}">
                  <a16:creationId xmlns:a16="http://schemas.microsoft.com/office/drawing/2014/main" id="{7C9CA183-BCE3-E528-64FA-4F2EC5BF136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0961120" y="625627"/>
              <a:ext cx="825796" cy="796261"/>
            </a:xfrm>
            <a:prstGeom prst="rect">
              <a:avLst/>
            </a:prstGeom>
          </p:spPr>
        </p:pic>
      </p:grpSp>
      <p:pic>
        <p:nvPicPr>
          <p:cNvPr id="6" name="Image 5">
            <a:extLst>
              <a:ext uri="{FF2B5EF4-FFF2-40B4-BE49-F238E27FC236}">
                <a16:creationId xmlns:a16="http://schemas.microsoft.com/office/drawing/2014/main" id="{C8627AEF-0A77-186D-9B33-DDC91DA8573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06951" y="1499886"/>
            <a:ext cx="7140049" cy="250212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2F5CC96E-D333-2EC9-BEFD-0FBB429536D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06951" y="4476162"/>
            <a:ext cx="3476678" cy="2313986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DF42742D-48C4-493A-45B1-4FE3E8FF8CF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873015" y="3109534"/>
            <a:ext cx="1466850" cy="2352675"/>
          </a:xfrm>
          <a:prstGeom prst="rect">
            <a:avLst/>
          </a:prstGeom>
        </p:spPr>
      </p:pic>
      <p:sp>
        <p:nvSpPr>
          <p:cNvPr id="20" name="ZoneTexte 19">
            <a:extLst>
              <a:ext uri="{FF2B5EF4-FFF2-40B4-BE49-F238E27FC236}">
                <a16:creationId xmlns:a16="http://schemas.microsoft.com/office/drawing/2014/main" id="{C0121DF2-FF93-0E22-98E8-0728C6E6A9EC}"/>
              </a:ext>
            </a:extLst>
          </p:cNvPr>
          <p:cNvSpPr txBox="1"/>
          <p:nvPr/>
        </p:nvSpPr>
        <p:spPr>
          <a:xfrm>
            <a:off x="8000904" y="2640473"/>
            <a:ext cx="3211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Corrélation salaire - mutations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C80B8DEA-E0C9-1BF4-44AE-6F893C015293}"/>
              </a:ext>
            </a:extLst>
          </p:cNvPr>
          <p:cNvSpPr txBox="1"/>
          <p:nvPr/>
        </p:nvSpPr>
        <p:spPr>
          <a:xfrm>
            <a:off x="4288786" y="5066876"/>
            <a:ext cx="361442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dirty="0">
                <a:solidFill>
                  <a:schemeClr val="bg1"/>
                </a:solidFill>
              </a:rPr>
              <a:t>Différences rurales non-rurales</a:t>
            </a:r>
          </a:p>
          <a:p>
            <a:pPr marL="285750" indent="-285750">
              <a:buFontTx/>
              <a:buChar char="-"/>
            </a:pPr>
            <a:r>
              <a:rPr lang="fr-FR" dirty="0">
                <a:solidFill>
                  <a:schemeClr val="bg1"/>
                </a:solidFill>
              </a:rPr>
              <a:t>Lien année après année</a:t>
            </a:r>
          </a:p>
          <a:p>
            <a:pPr marL="285750" indent="-285750">
              <a:buFontTx/>
              <a:buChar char="-"/>
            </a:pPr>
            <a:r>
              <a:rPr lang="fr-FR" dirty="0">
                <a:solidFill>
                  <a:schemeClr val="bg1"/>
                </a:solidFill>
              </a:rPr>
              <a:t>Des évolutions spatiales au fil du temps</a:t>
            </a:r>
          </a:p>
          <a:p>
            <a:pPr marL="285750" indent="-285750">
              <a:buFontTx/>
              <a:buChar char="-"/>
            </a:pPr>
            <a:endParaRPr lang="fr-F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09993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1CB7FC-3E60-DB4D-9F5D-F934A30592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e 44">
            <a:extLst>
              <a:ext uri="{FF2B5EF4-FFF2-40B4-BE49-F238E27FC236}">
                <a16:creationId xmlns:a16="http://schemas.microsoft.com/office/drawing/2014/main" id="{40AAD39F-AB93-A094-B32C-B435EAECEF3B}"/>
              </a:ext>
            </a:extLst>
          </p:cNvPr>
          <p:cNvGrpSpPr/>
          <p:nvPr/>
        </p:nvGrpSpPr>
        <p:grpSpPr>
          <a:xfrm>
            <a:off x="76269" y="-1800825"/>
            <a:ext cx="1799999" cy="1247315"/>
            <a:chOff x="4267629" y="1861760"/>
            <a:chExt cx="1799999" cy="1247315"/>
          </a:xfrm>
        </p:grpSpPr>
        <p:sp>
          <p:nvSpPr>
            <p:cNvPr id="25" name="Forme libre : forme 24">
              <a:extLst>
                <a:ext uri="{FF2B5EF4-FFF2-40B4-BE49-F238E27FC236}">
                  <a16:creationId xmlns:a16="http://schemas.microsoft.com/office/drawing/2014/main" id="{16B1E8F2-C9EB-A59A-5170-5574BC2F7998}"/>
                </a:ext>
              </a:extLst>
            </p:cNvPr>
            <p:cNvSpPr/>
            <p:nvPr/>
          </p:nvSpPr>
          <p:spPr>
            <a:xfrm rot="3388859">
              <a:off x="4543971" y="1585418"/>
              <a:ext cx="1247315" cy="1799999"/>
            </a:xfrm>
            <a:custGeom>
              <a:avLst/>
              <a:gdLst>
                <a:gd name="connsiteX0" fmla="*/ 51237 w 1247315"/>
                <a:gd name="connsiteY0" fmla="*/ 132269 h 1799999"/>
                <a:gd name="connsiteX1" fmla="*/ 300006 w 1247315"/>
                <a:gd name="connsiteY1" fmla="*/ 0 h 1799999"/>
                <a:gd name="connsiteX2" fmla="*/ 334430 w 1247315"/>
                <a:gd name="connsiteY2" fmla="*/ 0 h 1799999"/>
                <a:gd name="connsiteX3" fmla="*/ 760346 w 1247315"/>
                <a:gd name="connsiteY3" fmla="*/ 839810 h 1799999"/>
                <a:gd name="connsiteX4" fmla="*/ 760346 w 1247315"/>
                <a:gd name="connsiteY4" fmla="*/ 839809 h 1799999"/>
                <a:gd name="connsiteX5" fmla="*/ 1247315 w 1247315"/>
                <a:gd name="connsiteY5" fmla="*/ 1799999 h 1799999"/>
                <a:gd name="connsiteX6" fmla="*/ 300008 w 1247315"/>
                <a:gd name="connsiteY6" fmla="*/ 1799999 h 1799999"/>
                <a:gd name="connsiteX7" fmla="*/ 183231 w 1247315"/>
                <a:gd name="connsiteY7" fmla="*/ 1776423 h 1799999"/>
                <a:gd name="connsiteX8" fmla="*/ 175778 w 1247315"/>
                <a:gd name="connsiteY8" fmla="*/ 1772377 h 1799999"/>
                <a:gd name="connsiteX9" fmla="*/ 176521 w 1247315"/>
                <a:gd name="connsiteY9" fmla="*/ 1763931 h 1799999"/>
                <a:gd name="connsiteX10" fmla="*/ 221351 w 1247315"/>
                <a:gd name="connsiteY10" fmla="*/ 1653556 h 1799999"/>
                <a:gd name="connsiteX11" fmla="*/ 221350 w 1247315"/>
                <a:gd name="connsiteY11" fmla="*/ 1653557 h 1799999"/>
                <a:gd name="connsiteX12" fmla="*/ 176520 w 1247315"/>
                <a:gd name="connsiteY12" fmla="*/ 1763932 h 1799999"/>
                <a:gd name="connsiteX13" fmla="*/ 175777 w 1247315"/>
                <a:gd name="connsiteY13" fmla="*/ 1772378 h 1799999"/>
                <a:gd name="connsiteX14" fmla="*/ 132270 w 1247315"/>
                <a:gd name="connsiteY14" fmla="*/ 1748764 h 1799999"/>
                <a:gd name="connsiteX15" fmla="*/ 0 w 1247315"/>
                <a:gd name="connsiteY15" fmla="*/ 1499994 h 1799999"/>
                <a:gd name="connsiteX16" fmla="*/ 0 w 1247315"/>
                <a:gd name="connsiteY16" fmla="*/ 300006 h 1799999"/>
                <a:gd name="connsiteX17" fmla="*/ 51237 w 1247315"/>
                <a:gd name="connsiteY17" fmla="*/ 132269 h 1799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247315" h="1799999">
                  <a:moveTo>
                    <a:pt x="51237" y="132269"/>
                  </a:moveTo>
                  <a:cubicBezTo>
                    <a:pt x="105150" y="52467"/>
                    <a:pt x="196450" y="0"/>
                    <a:pt x="300006" y="0"/>
                  </a:cubicBezTo>
                  <a:lnTo>
                    <a:pt x="334430" y="0"/>
                  </a:lnTo>
                  <a:lnTo>
                    <a:pt x="760346" y="839810"/>
                  </a:lnTo>
                  <a:lnTo>
                    <a:pt x="760346" y="839809"/>
                  </a:lnTo>
                  <a:lnTo>
                    <a:pt x="1247315" y="1799999"/>
                  </a:lnTo>
                  <a:lnTo>
                    <a:pt x="300008" y="1799999"/>
                  </a:lnTo>
                  <a:cubicBezTo>
                    <a:pt x="258585" y="1799999"/>
                    <a:pt x="219124" y="1791604"/>
                    <a:pt x="183231" y="1776423"/>
                  </a:cubicBezTo>
                  <a:lnTo>
                    <a:pt x="175778" y="1772377"/>
                  </a:lnTo>
                  <a:lnTo>
                    <a:pt x="176521" y="1763931"/>
                  </a:lnTo>
                  <a:cubicBezTo>
                    <a:pt x="183685" y="1725624"/>
                    <a:pt x="198477" y="1688089"/>
                    <a:pt x="221351" y="1653556"/>
                  </a:cubicBezTo>
                  <a:lnTo>
                    <a:pt x="221350" y="1653557"/>
                  </a:lnTo>
                  <a:cubicBezTo>
                    <a:pt x="198477" y="1688090"/>
                    <a:pt x="183684" y="1725625"/>
                    <a:pt x="176520" y="1763932"/>
                  </a:cubicBezTo>
                  <a:lnTo>
                    <a:pt x="175777" y="1772378"/>
                  </a:lnTo>
                  <a:lnTo>
                    <a:pt x="132270" y="1748764"/>
                  </a:lnTo>
                  <a:cubicBezTo>
                    <a:pt x="52468" y="1694850"/>
                    <a:pt x="0" y="1603549"/>
                    <a:pt x="0" y="1499994"/>
                  </a:cubicBezTo>
                  <a:lnTo>
                    <a:pt x="0" y="300006"/>
                  </a:lnTo>
                  <a:cubicBezTo>
                    <a:pt x="0" y="237873"/>
                    <a:pt x="18888" y="180151"/>
                    <a:pt x="51237" y="132269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shade val="15000"/>
                  <a:alpha val="85000"/>
                </a:schemeClr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fr-FR" dirty="0"/>
                <a:t>    </a:t>
              </a:r>
            </a:p>
          </p:txBody>
        </p:sp>
        <p:pic>
          <p:nvPicPr>
            <p:cNvPr id="31" name="Graphique 30" descr="Graphique à barres contour">
              <a:extLst>
                <a:ext uri="{FF2B5EF4-FFF2-40B4-BE49-F238E27FC236}">
                  <a16:creationId xmlns:a16="http://schemas.microsoft.com/office/drawing/2014/main" id="{524D70B1-72B9-74E5-86D5-1EB1F221959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495740" y="2200539"/>
              <a:ext cx="652860" cy="751804"/>
            </a:xfrm>
            <a:prstGeom prst="rect">
              <a:avLst/>
            </a:prstGeom>
          </p:spPr>
        </p:pic>
      </p:grpSp>
      <p:grpSp>
        <p:nvGrpSpPr>
          <p:cNvPr id="50" name="Groupe 49">
            <a:extLst>
              <a:ext uri="{FF2B5EF4-FFF2-40B4-BE49-F238E27FC236}">
                <a16:creationId xmlns:a16="http://schemas.microsoft.com/office/drawing/2014/main" id="{92EDE01E-4567-C580-F0EC-4DB6BC3C206B}"/>
              </a:ext>
            </a:extLst>
          </p:cNvPr>
          <p:cNvGrpSpPr/>
          <p:nvPr/>
        </p:nvGrpSpPr>
        <p:grpSpPr>
          <a:xfrm>
            <a:off x="-2716212" y="462890"/>
            <a:ext cx="1071789" cy="2111955"/>
            <a:chOff x="3110094" y="2479426"/>
            <a:chExt cx="1071789" cy="2111955"/>
          </a:xfrm>
        </p:grpSpPr>
        <p:sp>
          <p:nvSpPr>
            <p:cNvPr id="26" name="Forme libre : forme 25">
              <a:extLst>
                <a:ext uri="{FF2B5EF4-FFF2-40B4-BE49-F238E27FC236}">
                  <a16:creationId xmlns:a16="http://schemas.microsoft.com/office/drawing/2014/main" id="{632FDFD0-9789-533D-B372-5C57EED63557}"/>
                </a:ext>
              </a:extLst>
            </p:cNvPr>
            <p:cNvSpPr/>
            <p:nvPr/>
          </p:nvSpPr>
          <p:spPr>
            <a:xfrm rot="3388859">
              <a:off x="2558883" y="3030637"/>
              <a:ext cx="2111955" cy="1009534"/>
            </a:xfrm>
            <a:custGeom>
              <a:avLst/>
              <a:gdLst>
                <a:gd name="connsiteX0" fmla="*/ 4337 w 2111955"/>
                <a:gd name="connsiteY0" fmla="*/ 0 h 1009534"/>
                <a:gd name="connsiteX1" fmla="*/ 11790 w 2111955"/>
                <a:gd name="connsiteY1" fmla="*/ 4046 h 1009534"/>
                <a:gd name="connsiteX2" fmla="*/ 128567 w 2111955"/>
                <a:gd name="connsiteY2" fmla="*/ 27622 h 1009534"/>
                <a:gd name="connsiteX3" fmla="*/ 1075874 w 2111955"/>
                <a:gd name="connsiteY3" fmla="*/ 27622 h 1009534"/>
                <a:gd name="connsiteX4" fmla="*/ 1075874 w 2111955"/>
                <a:gd name="connsiteY4" fmla="*/ 27623 h 1009534"/>
                <a:gd name="connsiteX5" fmla="*/ 2111955 w 2111955"/>
                <a:gd name="connsiteY5" fmla="*/ 27622 h 1009534"/>
                <a:gd name="connsiteX6" fmla="*/ 1550575 w 2111955"/>
                <a:gd name="connsiteY6" fmla="*/ 875163 h 1009534"/>
                <a:gd name="connsiteX7" fmla="*/ 1525621 w 2111955"/>
                <a:gd name="connsiteY7" fmla="*/ 905679 h 1009534"/>
                <a:gd name="connsiteX8" fmla="*/ 1525621 w 2111955"/>
                <a:gd name="connsiteY8" fmla="*/ 905678 h 1009534"/>
                <a:gd name="connsiteX9" fmla="*/ 1512106 w 2111955"/>
                <a:gd name="connsiteY9" fmla="*/ 922205 h 1009534"/>
                <a:gd name="connsiteX10" fmla="*/ 1134792 w 2111955"/>
                <a:gd name="connsiteY10" fmla="*/ 959612 h 1009534"/>
                <a:gd name="connsiteX11" fmla="*/ 134359 w 2111955"/>
                <a:gd name="connsiteY11" fmla="*/ 296962 h 1009534"/>
                <a:gd name="connsiteX12" fmla="*/ 0 w 2111955"/>
                <a:gd name="connsiteY12" fmla="*/ 49314 h 1009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11955" h="1009534">
                  <a:moveTo>
                    <a:pt x="4337" y="0"/>
                  </a:moveTo>
                  <a:lnTo>
                    <a:pt x="11790" y="4046"/>
                  </a:lnTo>
                  <a:cubicBezTo>
                    <a:pt x="47683" y="19227"/>
                    <a:pt x="87144" y="27622"/>
                    <a:pt x="128567" y="27622"/>
                  </a:cubicBezTo>
                  <a:lnTo>
                    <a:pt x="1075874" y="27622"/>
                  </a:lnTo>
                  <a:lnTo>
                    <a:pt x="1075874" y="27623"/>
                  </a:lnTo>
                  <a:lnTo>
                    <a:pt x="2111955" y="27622"/>
                  </a:lnTo>
                  <a:lnTo>
                    <a:pt x="1550575" y="875163"/>
                  </a:lnTo>
                  <a:lnTo>
                    <a:pt x="1525621" y="905679"/>
                  </a:lnTo>
                  <a:lnTo>
                    <a:pt x="1525621" y="905678"/>
                  </a:lnTo>
                  <a:lnTo>
                    <a:pt x="1512106" y="922205"/>
                  </a:lnTo>
                  <a:cubicBezTo>
                    <a:pt x="1413292" y="1020730"/>
                    <a:pt x="1255660" y="1039670"/>
                    <a:pt x="1134792" y="959612"/>
                  </a:cubicBezTo>
                  <a:lnTo>
                    <a:pt x="134359" y="296962"/>
                  </a:lnTo>
                  <a:cubicBezTo>
                    <a:pt x="48024" y="239777"/>
                    <a:pt x="880" y="145617"/>
                    <a:pt x="0" y="49314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shade val="15000"/>
                  <a:alpha val="85000"/>
                </a:schemeClr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fr-FR" dirty="0"/>
                <a:t>    </a:t>
              </a:r>
            </a:p>
          </p:txBody>
        </p:sp>
        <p:pic>
          <p:nvPicPr>
            <p:cNvPr id="33" name="Graphique 32" descr="Chronomètre 75% contour">
              <a:extLst>
                <a:ext uri="{FF2B5EF4-FFF2-40B4-BE49-F238E27FC236}">
                  <a16:creationId xmlns:a16="http://schemas.microsoft.com/office/drawing/2014/main" id="{26A390D5-7998-B558-993E-9C4AF19D58E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280426" y="3149109"/>
              <a:ext cx="901457" cy="917325"/>
            </a:xfrm>
            <a:prstGeom prst="rect">
              <a:avLst/>
            </a:prstGeom>
          </p:spPr>
        </p:pic>
      </p:grpSp>
      <p:grpSp>
        <p:nvGrpSpPr>
          <p:cNvPr id="48" name="Groupe 47">
            <a:extLst>
              <a:ext uri="{FF2B5EF4-FFF2-40B4-BE49-F238E27FC236}">
                <a16:creationId xmlns:a16="http://schemas.microsoft.com/office/drawing/2014/main" id="{1B1A52DB-B6BE-1E08-9EC2-4651AB53C57F}"/>
              </a:ext>
            </a:extLst>
          </p:cNvPr>
          <p:cNvGrpSpPr/>
          <p:nvPr/>
        </p:nvGrpSpPr>
        <p:grpSpPr>
          <a:xfrm>
            <a:off x="9998601" y="7446706"/>
            <a:ext cx="1800000" cy="1247316"/>
            <a:chOff x="5878928" y="4376164"/>
            <a:chExt cx="1800000" cy="1247316"/>
          </a:xfrm>
        </p:grpSpPr>
        <p:sp>
          <p:nvSpPr>
            <p:cNvPr id="28" name="Forme libre : forme 27">
              <a:extLst>
                <a:ext uri="{FF2B5EF4-FFF2-40B4-BE49-F238E27FC236}">
                  <a16:creationId xmlns:a16="http://schemas.microsoft.com/office/drawing/2014/main" id="{FEAFF3F8-A830-9B64-EC93-E49A1C55CB95}"/>
                </a:ext>
              </a:extLst>
            </p:cNvPr>
            <p:cNvSpPr/>
            <p:nvPr/>
          </p:nvSpPr>
          <p:spPr>
            <a:xfrm rot="3388859">
              <a:off x="6155270" y="4099822"/>
              <a:ext cx="1247316" cy="1800000"/>
            </a:xfrm>
            <a:custGeom>
              <a:avLst/>
              <a:gdLst>
                <a:gd name="connsiteX0" fmla="*/ 1071537 w 1247316"/>
                <a:gd name="connsiteY0" fmla="*/ 27620 h 1800000"/>
                <a:gd name="connsiteX1" fmla="*/ 1115046 w 1247316"/>
                <a:gd name="connsiteY1" fmla="*/ 51235 h 1800000"/>
                <a:gd name="connsiteX2" fmla="*/ 1247316 w 1247316"/>
                <a:gd name="connsiteY2" fmla="*/ 300006 h 1800000"/>
                <a:gd name="connsiteX3" fmla="*/ 1247315 w 1247316"/>
                <a:gd name="connsiteY3" fmla="*/ 1499994 h 1800000"/>
                <a:gd name="connsiteX4" fmla="*/ 947309 w 1247316"/>
                <a:gd name="connsiteY4" fmla="*/ 1800000 h 1800000"/>
                <a:gd name="connsiteX5" fmla="*/ 912885 w 1247316"/>
                <a:gd name="connsiteY5" fmla="*/ 1800000 h 1800000"/>
                <a:gd name="connsiteX6" fmla="*/ 486969 w 1247316"/>
                <a:gd name="connsiteY6" fmla="*/ 960190 h 1800000"/>
                <a:gd name="connsiteX7" fmla="*/ 1025965 w 1247316"/>
                <a:gd name="connsiteY7" fmla="*/ 146443 h 1800000"/>
                <a:gd name="connsiteX8" fmla="*/ 1070795 w 1247316"/>
                <a:gd name="connsiteY8" fmla="*/ 36068 h 1800000"/>
                <a:gd name="connsiteX9" fmla="*/ 0 w 1247316"/>
                <a:gd name="connsiteY9" fmla="*/ 0 h 1800000"/>
                <a:gd name="connsiteX10" fmla="*/ 947309 w 1247316"/>
                <a:gd name="connsiteY10" fmla="*/ 0 h 1800000"/>
                <a:gd name="connsiteX11" fmla="*/ 1064084 w 1247316"/>
                <a:gd name="connsiteY11" fmla="*/ 23576 h 1800000"/>
                <a:gd name="connsiteX12" fmla="*/ 1071536 w 1247316"/>
                <a:gd name="connsiteY12" fmla="*/ 27620 h 1800000"/>
                <a:gd name="connsiteX13" fmla="*/ 1070794 w 1247316"/>
                <a:gd name="connsiteY13" fmla="*/ 36069 h 1800000"/>
                <a:gd name="connsiteX14" fmla="*/ 1025964 w 1247316"/>
                <a:gd name="connsiteY14" fmla="*/ 146443 h 1800000"/>
                <a:gd name="connsiteX15" fmla="*/ 486968 w 1247316"/>
                <a:gd name="connsiteY15" fmla="*/ 96019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47316" h="1800000">
                  <a:moveTo>
                    <a:pt x="1071537" y="27620"/>
                  </a:moveTo>
                  <a:lnTo>
                    <a:pt x="1115046" y="51235"/>
                  </a:lnTo>
                  <a:cubicBezTo>
                    <a:pt x="1194848" y="105149"/>
                    <a:pt x="1247315" y="196450"/>
                    <a:pt x="1247316" y="300006"/>
                  </a:cubicBezTo>
                  <a:lnTo>
                    <a:pt x="1247315" y="1499994"/>
                  </a:lnTo>
                  <a:cubicBezTo>
                    <a:pt x="1247316" y="1665683"/>
                    <a:pt x="1112999" y="1800000"/>
                    <a:pt x="947309" y="1800000"/>
                  </a:cubicBezTo>
                  <a:lnTo>
                    <a:pt x="912885" y="1800000"/>
                  </a:lnTo>
                  <a:lnTo>
                    <a:pt x="486969" y="960190"/>
                  </a:lnTo>
                  <a:lnTo>
                    <a:pt x="1025965" y="146443"/>
                  </a:lnTo>
                  <a:cubicBezTo>
                    <a:pt x="1048838" y="111910"/>
                    <a:pt x="1063631" y="74374"/>
                    <a:pt x="1070795" y="36068"/>
                  </a:cubicBezTo>
                  <a:close/>
                  <a:moveTo>
                    <a:pt x="0" y="0"/>
                  </a:moveTo>
                  <a:lnTo>
                    <a:pt x="947309" y="0"/>
                  </a:lnTo>
                  <a:cubicBezTo>
                    <a:pt x="988731" y="0"/>
                    <a:pt x="1028192" y="8394"/>
                    <a:pt x="1064084" y="23576"/>
                  </a:cubicBezTo>
                  <a:lnTo>
                    <a:pt x="1071536" y="27620"/>
                  </a:lnTo>
                  <a:lnTo>
                    <a:pt x="1070794" y="36069"/>
                  </a:lnTo>
                  <a:cubicBezTo>
                    <a:pt x="1063630" y="74374"/>
                    <a:pt x="1048837" y="111910"/>
                    <a:pt x="1025964" y="146443"/>
                  </a:cubicBezTo>
                  <a:lnTo>
                    <a:pt x="486968" y="96019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shade val="15000"/>
                  <a:alpha val="85000"/>
                </a:schemeClr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fr-FR" dirty="0"/>
                <a:t>    </a:t>
              </a:r>
            </a:p>
          </p:txBody>
        </p:sp>
        <p:pic>
          <p:nvPicPr>
            <p:cNvPr id="35" name="Graphique 34" descr="Tableau contour">
              <a:extLst>
                <a:ext uri="{FF2B5EF4-FFF2-40B4-BE49-F238E27FC236}">
                  <a16:creationId xmlns:a16="http://schemas.microsoft.com/office/drawing/2014/main" id="{7D0017FD-A8E4-CAF0-CB40-558E48E26DB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771892" y="4477521"/>
              <a:ext cx="684160" cy="1007397"/>
            </a:xfrm>
            <a:prstGeom prst="rect">
              <a:avLst/>
            </a:prstGeom>
          </p:spPr>
        </p:pic>
      </p:grpSp>
      <p:grpSp>
        <p:nvGrpSpPr>
          <p:cNvPr id="46" name="Groupe 45">
            <a:extLst>
              <a:ext uri="{FF2B5EF4-FFF2-40B4-BE49-F238E27FC236}">
                <a16:creationId xmlns:a16="http://schemas.microsoft.com/office/drawing/2014/main" id="{EDEEC88C-598E-7B95-7075-AA2B926448AF}"/>
              </a:ext>
            </a:extLst>
          </p:cNvPr>
          <p:cNvGrpSpPr/>
          <p:nvPr/>
        </p:nvGrpSpPr>
        <p:grpSpPr>
          <a:xfrm>
            <a:off x="9074077" y="-1467558"/>
            <a:ext cx="1849048" cy="1616588"/>
            <a:chOff x="5731999" y="1103905"/>
            <a:chExt cx="1849048" cy="1616588"/>
          </a:xfrm>
        </p:grpSpPr>
        <p:sp>
          <p:nvSpPr>
            <p:cNvPr id="24" name="Forme libre : forme 23">
              <a:extLst>
                <a:ext uri="{FF2B5EF4-FFF2-40B4-BE49-F238E27FC236}">
                  <a16:creationId xmlns:a16="http://schemas.microsoft.com/office/drawing/2014/main" id="{A12D1D12-489E-EBF8-1045-8292283FC6CB}"/>
                </a:ext>
              </a:extLst>
            </p:cNvPr>
            <p:cNvSpPr/>
            <p:nvPr/>
          </p:nvSpPr>
          <p:spPr>
            <a:xfrm rot="3388859">
              <a:off x="5848229" y="987675"/>
              <a:ext cx="1616588" cy="1849048"/>
            </a:xfrm>
            <a:custGeom>
              <a:avLst/>
              <a:gdLst>
                <a:gd name="connsiteX0" fmla="*/ 37952 w 1616588"/>
                <a:gd name="connsiteY0" fmla="*/ 696843 h 1849048"/>
                <a:gd name="connsiteX1" fmla="*/ 164374 w 1616588"/>
                <a:gd name="connsiteY1" fmla="*/ 575278 h 1849048"/>
                <a:gd name="connsiteX2" fmla="*/ 1234594 w 1616588"/>
                <a:gd name="connsiteY2" fmla="*/ 32507 h 1849048"/>
                <a:gd name="connsiteX3" fmla="*/ 1605071 w 1616588"/>
                <a:gd name="connsiteY3" fmla="*/ 113207 h 1849048"/>
                <a:gd name="connsiteX4" fmla="*/ 1616588 w 1616588"/>
                <a:gd name="connsiteY4" fmla="*/ 131182 h 1849048"/>
                <a:gd name="connsiteX5" fmla="*/ 1591633 w 1616588"/>
                <a:gd name="connsiteY5" fmla="*/ 161698 h 1849048"/>
                <a:gd name="connsiteX6" fmla="*/ 1030253 w 1616588"/>
                <a:gd name="connsiteY6" fmla="*/ 1009239 h 1849048"/>
                <a:gd name="connsiteX7" fmla="*/ 1030252 w 1616588"/>
                <a:gd name="connsiteY7" fmla="*/ 1009239 h 1849048"/>
                <a:gd name="connsiteX8" fmla="*/ 473994 w 1616588"/>
                <a:gd name="connsiteY8" fmla="*/ 1849048 h 1849048"/>
                <a:gd name="connsiteX9" fmla="*/ 48078 w 1616588"/>
                <a:gd name="connsiteY9" fmla="*/ 1009239 h 1849048"/>
                <a:gd name="connsiteX10" fmla="*/ 48078 w 1616588"/>
                <a:gd name="connsiteY10" fmla="*/ 1009239 h 1849048"/>
                <a:gd name="connsiteX11" fmla="*/ 32507 w 1616588"/>
                <a:gd name="connsiteY11" fmla="*/ 978538 h 1849048"/>
                <a:gd name="connsiteX12" fmla="*/ 37952 w 1616588"/>
                <a:gd name="connsiteY12" fmla="*/ 696843 h 1849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16588" h="1849048">
                  <a:moveTo>
                    <a:pt x="37952" y="696843"/>
                  </a:moveTo>
                  <a:cubicBezTo>
                    <a:pt x="66024" y="646336"/>
                    <a:pt x="108960" y="603382"/>
                    <a:pt x="164374" y="575278"/>
                  </a:cubicBezTo>
                  <a:lnTo>
                    <a:pt x="1234594" y="32507"/>
                  </a:lnTo>
                  <a:cubicBezTo>
                    <a:pt x="1363895" y="-33068"/>
                    <a:pt x="1518287" y="3936"/>
                    <a:pt x="1605071" y="113207"/>
                  </a:cubicBezTo>
                  <a:lnTo>
                    <a:pt x="1616588" y="131182"/>
                  </a:lnTo>
                  <a:lnTo>
                    <a:pt x="1591633" y="161698"/>
                  </a:lnTo>
                  <a:lnTo>
                    <a:pt x="1030253" y="1009239"/>
                  </a:lnTo>
                  <a:lnTo>
                    <a:pt x="1030252" y="1009239"/>
                  </a:lnTo>
                  <a:lnTo>
                    <a:pt x="473994" y="1849048"/>
                  </a:lnTo>
                  <a:lnTo>
                    <a:pt x="48078" y="1009239"/>
                  </a:lnTo>
                  <a:lnTo>
                    <a:pt x="48078" y="1009239"/>
                  </a:lnTo>
                  <a:lnTo>
                    <a:pt x="32507" y="978538"/>
                  </a:lnTo>
                  <a:cubicBezTo>
                    <a:pt x="-14332" y="886181"/>
                    <a:pt x="-8834" y="781021"/>
                    <a:pt x="37952" y="696843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shade val="15000"/>
                  <a:alpha val="85000"/>
                </a:schemeClr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fr-FR" dirty="0"/>
                <a:t>    </a:t>
              </a:r>
            </a:p>
          </p:txBody>
        </p:sp>
        <p:pic>
          <p:nvPicPr>
            <p:cNvPr id="37" name="Graphique 36" descr="Stylo de calligraphie contour">
              <a:extLst>
                <a:ext uri="{FF2B5EF4-FFF2-40B4-BE49-F238E27FC236}">
                  <a16:creationId xmlns:a16="http://schemas.microsoft.com/office/drawing/2014/main" id="{535DAEA1-4E87-C15B-6610-ED35C5F49D9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130398" y="1331648"/>
              <a:ext cx="547146" cy="686305"/>
            </a:xfrm>
            <a:prstGeom prst="rect">
              <a:avLst/>
            </a:prstGeom>
          </p:spPr>
        </p:pic>
      </p:grpSp>
      <p:grpSp>
        <p:nvGrpSpPr>
          <p:cNvPr id="47" name="Groupe 46">
            <a:extLst>
              <a:ext uri="{FF2B5EF4-FFF2-40B4-BE49-F238E27FC236}">
                <a16:creationId xmlns:a16="http://schemas.microsoft.com/office/drawing/2014/main" id="{EBE98793-6236-9D9A-7E9B-1B9BF28CFD9B}"/>
              </a:ext>
            </a:extLst>
          </p:cNvPr>
          <p:cNvGrpSpPr/>
          <p:nvPr/>
        </p:nvGrpSpPr>
        <p:grpSpPr>
          <a:xfrm>
            <a:off x="13028833" y="1106424"/>
            <a:ext cx="1009532" cy="2111954"/>
            <a:chOff x="6817508" y="2212076"/>
            <a:chExt cx="1009532" cy="2111954"/>
          </a:xfrm>
        </p:grpSpPr>
        <p:sp>
          <p:nvSpPr>
            <p:cNvPr id="29" name="Forme libre : forme 28">
              <a:extLst>
                <a:ext uri="{FF2B5EF4-FFF2-40B4-BE49-F238E27FC236}">
                  <a16:creationId xmlns:a16="http://schemas.microsoft.com/office/drawing/2014/main" id="{34B1E81F-E865-6918-0913-6A9D2B6EFE0E}"/>
                </a:ext>
              </a:extLst>
            </p:cNvPr>
            <p:cNvSpPr/>
            <p:nvPr/>
          </p:nvSpPr>
          <p:spPr>
            <a:xfrm rot="3388859">
              <a:off x="6266297" y="2763287"/>
              <a:ext cx="2111954" cy="1009532"/>
            </a:xfrm>
            <a:custGeom>
              <a:avLst/>
              <a:gdLst>
                <a:gd name="connsiteX0" fmla="*/ 0 w 2111954"/>
                <a:gd name="connsiteY0" fmla="*/ 981913 h 1009532"/>
                <a:gd name="connsiteX1" fmla="*/ 561380 w 2111954"/>
                <a:gd name="connsiteY1" fmla="*/ 134371 h 1009532"/>
                <a:gd name="connsiteX2" fmla="*/ 586335 w 2111954"/>
                <a:gd name="connsiteY2" fmla="*/ 103856 h 1009532"/>
                <a:gd name="connsiteX3" fmla="*/ 586334 w 2111954"/>
                <a:gd name="connsiteY3" fmla="*/ 103855 h 1009532"/>
                <a:gd name="connsiteX4" fmla="*/ 599848 w 2111954"/>
                <a:gd name="connsiteY4" fmla="*/ 87329 h 1009532"/>
                <a:gd name="connsiteX5" fmla="*/ 977162 w 2111954"/>
                <a:gd name="connsiteY5" fmla="*/ 49922 h 1009532"/>
                <a:gd name="connsiteX6" fmla="*/ 1977595 w 2111954"/>
                <a:gd name="connsiteY6" fmla="*/ 712572 h 1009532"/>
                <a:gd name="connsiteX7" fmla="*/ 2111954 w 2111954"/>
                <a:gd name="connsiteY7" fmla="*/ 960220 h 1009532"/>
                <a:gd name="connsiteX8" fmla="*/ 2107616 w 2111954"/>
                <a:gd name="connsiteY8" fmla="*/ 1009532 h 1009532"/>
                <a:gd name="connsiteX9" fmla="*/ 2100164 w 2111954"/>
                <a:gd name="connsiteY9" fmla="*/ 1005488 h 1009532"/>
                <a:gd name="connsiteX10" fmla="*/ 1983389 w 2111954"/>
                <a:gd name="connsiteY10" fmla="*/ 981912 h 1009532"/>
                <a:gd name="connsiteX11" fmla="*/ 1036081 w 2111954"/>
                <a:gd name="connsiteY11" fmla="*/ 981912 h 1009532"/>
                <a:gd name="connsiteX12" fmla="*/ 1036082 w 2111954"/>
                <a:gd name="connsiteY12" fmla="*/ 981912 h 1009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11954" h="1009532">
                  <a:moveTo>
                    <a:pt x="0" y="981913"/>
                  </a:moveTo>
                  <a:lnTo>
                    <a:pt x="561380" y="134371"/>
                  </a:lnTo>
                  <a:lnTo>
                    <a:pt x="586335" y="103856"/>
                  </a:lnTo>
                  <a:lnTo>
                    <a:pt x="586334" y="103855"/>
                  </a:lnTo>
                  <a:lnTo>
                    <a:pt x="599848" y="87329"/>
                  </a:lnTo>
                  <a:cubicBezTo>
                    <a:pt x="698662" y="-11196"/>
                    <a:pt x="856294" y="-30136"/>
                    <a:pt x="977162" y="49922"/>
                  </a:cubicBezTo>
                  <a:lnTo>
                    <a:pt x="1977595" y="712572"/>
                  </a:lnTo>
                  <a:cubicBezTo>
                    <a:pt x="2063930" y="769757"/>
                    <a:pt x="2111074" y="863917"/>
                    <a:pt x="2111954" y="960220"/>
                  </a:cubicBezTo>
                  <a:lnTo>
                    <a:pt x="2107616" y="1009532"/>
                  </a:lnTo>
                  <a:lnTo>
                    <a:pt x="2100164" y="1005488"/>
                  </a:lnTo>
                  <a:cubicBezTo>
                    <a:pt x="2064272" y="990306"/>
                    <a:pt x="2024811" y="981912"/>
                    <a:pt x="1983389" y="981912"/>
                  </a:cubicBezTo>
                  <a:lnTo>
                    <a:pt x="1036081" y="981912"/>
                  </a:lnTo>
                  <a:lnTo>
                    <a:pt x="1036082" y="98191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shade val="15000"/>
                  <a:alpha val="85000"/>
                </a:schemeClr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fr-FR" dirty="0"/>
                <a:t>    </a:t>
              </a:r>
            </a:p>
          </p:txBody>
        </p:sp>
        <p:pic>
          <p:nvPicPr>
            <p:cNvPr id="39" name="Graphique 38" descr="Terre contour">
              <a:extLst>
                <a:ext uri="{FF2B5EF4-FFF2-40B4-BE49-F238E27FC236}">
                  <a16:creationId xmlns:a16="http://schemas.microsoft.com/office/drawing/2014/main" id="{C01E3743-0B9C-A70C-C9BB-D62030134C1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874695" y="2797721"/>
              <a:ext cx="785009" cy="810051"/>
            </a:xfrm>
            <a:prstGeom prst="rect">
              <a:avLst/>
            </a:prstGeom>
          </p:spPr>
        </p:pic>
      </p:grpSp>
      <p:grpSp>
        <p:nvGrpSpPr>
          <p:cNvPr id="49" name="Groupe 48">
            <a:extLst>
              <a:ext uri="{FF2B5EF4-FFF2-40B4-BE49-F238E27FC236}">
                <a16:creationId xmlns:a16="http://schemas.microsoft.com/office/drawing/2014/main" id="{0D17C50D-32D4-95FA-D5CF-BCBD844BA390}"/>
              </a:ext>
            </a:extLst>
          </p:cNvPr>
          <p:cNvGrpSpPr/>
          <p:nvPr/>
        </p:nvGrpSpPr>
        <p:grpSpPr>
          <a:xfrm>
            <a:off x="630810" y="6738830"/>
            <a:ext cx="1849048" cy="1616587"/>
            <a:chOff x="4393515" y="3870700"/>
            <a:chExt cx="1849048" cy="1616587"/>
          </a:xfrm>
        </p:grpSpPr>
        <p:sp>
          <p:nvSpPr>
            <p:cNvPr id="27" name="Forme libre : forme 26">
              <a:extLst>
                <a:ext uri="{FF2B5EF4-FFF2-40B4-BE49-F238E27FC236}">
                  <a16:creationId xmlns:a16="http://schemas.microsoft.com/office/drawing/2014/main" id="{0E97E47E-239A-B3C9-AD86-22FA5460C2FB}"/>
                </a:ext>
              </a:extLst>
            </p:cNvPr>
            <p:cNvSpPr/>
            <p:nvPr/>
          </p:nvSpPr>
          <p:spPr>
            <a:xfrm rot="3388859">
              <a:off x="4509745" y="3754470"/>
              <a:ext cx="1616587" cy="1849048"/>
            </a:xfrm>
            <a:custGeom>
              <a:avLst/>
              <a:gdLst>
                <a:gd name="connsiteX0" fmla="*/ 0 w 1616587"/>
                <a:gd name="connsiteY0" fmla="*/ 1717866 h 1849048"/>
                <a:gd name="connsiteX1" fmla="*/ 24954 w 1616587"/>
                <a:gd name="connsiteY1" fmla="*/ 1687351 h 1849048"/>
                <a:gd name="connsiteX2" fmla="*/ 586334 w 1616587"/>
                <a:gd name="connsiteY2" fmla="*/ 839810 h 1849048"/>
                <a:gd name="connsiteX3" fmla="*/ 1142593 w 1616587"/>
                <a:gd name="connsiteY3" fmla="*/ 0 h 1849048"/>
                <a:gd name="connsiteX4" fmla="*/ 1568509 w 1616587"/>
                <a:gd name="connsiteY4" fmla="*/ 839810 h 1849048"/>
                <a:gd name="connsiteX5" fmla="*/ 1584080 w 1616587"/>
                <a:gd name="connsiteY5" fmla="*/ 870511 h 1849048"/>
                <a:gd name="connsiteX6" fmla="*/ 1452213 w 1616587"/>
                <a:gd name="connsiteY6" fmla="*/ 1273771 h 1849048"/>
                <a:gd name="connsiteX7" fmla="*/ 381993 w 1616587"/>
                <a:gd name="connsiteY7" fmla="*/ 1816541 h 1849048"/>
                <a:gd name="connsiteX8" fmla="*/ 11517 w 1616587"/>
                <a:gd name="connsiteY8" fmla="*/ 1735842 h 1849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16587" h="1849048">
                  <a:moveTo>
                    <a:pt x="0" y="1717866"/>
                  </a:moveTo>
                  <a:lnTo>
                    <a:pt x="24954" y="1687351"/>
                  </a:lnTo>
                  <a:lnTo>
                    <a:pt x="586334" y="839810"/>
                  </a:lnTo>
                  <a:lnTo>
                    <a:pt x="1142593" y="0"/>
                  </a:lnTo>
                  <a:lnTo>
                    <a:pt x="1568509" y="839810"/>
                  </a:lnTo>
                  <a:lnTo>
                    <a:pt x="1584080" y="870511"/>
                  </a:lnTo>
                  <a:cubicBezTo>
                    <a:pt x="1659024" y="1018282"/>
                    <a:pt x="1599985" y="1198828"/>
                    <a:pt x="1452213" y="1273771"/>
                  </a:cubicBezTo>
                  <a:lnTo>
                    <a:pt x="381993" y="1816541"/>
                  </a:lnTo>
                  <a:cubicBezTo>
                    <a:pt x="252694" y="1882117"/>
                    <a:pt x="98302" y="1845113"/>
                    <a:pt x="11517" y="1735842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shade val="15000"/>
                  <a:alpha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fr-FR" dirty="0"/>
                <a:t>    </a:t>
              </a:r>
            </a:p>
          </p:txBody>
        </p:sp>
        <p:pic>
          <p:nvPicPr>
            <p:cNvPr id="41" name="Graphique 40" descr="Livres avec un remplissage uni">
              <a:extLst>
                <a:ext uri="{FF2B5EF4-FFF2-40B4-BE49-F238E27FC236}">
                  <a16:creationId xmlns:a16="http://schemas.microsoft.com/office/drawing/2014/main" id="{5F46074B-39E1-F9E6-3175-F2816DF7950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5040262" y="4558185"/>
              <a:ext cx="760320" cy="760320"/>
            </a:xfrm>
            <a:prstGeom prst="rect">
              <a:avLst/>
            </a:prstGeom>
          </p:spPr>
        </p:pic>
      </p:grp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D92FC289-A566-6E2A-8631-577C230E2FDD}"/>
              </a:ext>
            </a:extLst>
          </p:cNvPr>
          <p:cNvGrpSpPr/>
          <p:nvPr/>
        </p:nvGrpSpPr>
        <p:grpSpPr>
          <a:xfrm>
            <a:off x="-4154320" y="-1552644"/>
            <a:ext cx="2785242" cy="1786759"/>
            <a:chOff x="615749" y="291723"/>
            <a:chExt cx="2785242" cy="1786759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9FA1A122-90EA-3C3B-3884-169D696F032C}"/>
                </a:ext>
              </a:extLst>
            </p:cNvPr>
            <p:cNvSpPr/>
            <p:nvPr/>
          </p:nvSpPr>
          <p:spPr>
            <a:xfrm>
              <a:off x="615749" y="291723"/>
              <a:ext cx="2785242" cy="178675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D71E149A-1331-53DD-AC73-30AA6AA1CDED}"/>
                </a:ext>
              </a:extLst>
            </p:cNvPr>
            <p:cNvSpPr txBox="1"/>
            <p:nvPr/>
          </p:nvSpPr>
          <p:spPr>
            <a:xfrm>
              <a:off x="839860" y="350218"/>
              <a:ext cx="2316705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8000" dirty="0">
                  <a:latin typeface="Georgia" panose="02040502050405020303" pitchFamily="18" charset="0"/>
                </a:rPr>
                <a:t>1 </a:t>
              </a:r>
            </a:p>
            <a:p>
              <a:r>
                <a:rPr lang="fr-FR" sz="2000" i="1" dirty="0"/>
                <a:t>R</a:t>
              </a:r>
              <a:r>
                <a:rPr lang="fr-FR" i="1" dirty="0"/>
                <a:t>evue littéraire  </a:t>
              </a:r>
            </a:p>
          </p:txBody>
        </p:sp>
      </p:grp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A80D847B-E7C2-E78E-0B78-E01C274F61F4}"/>
              </a:ext>
            </a:extLst>
          </p:cNvPr>
          <p:cNvGrpSpPr/>
          <p:nvPr/>
        </p:nvGrpSpPr>
        <p:grpSpPr>
          <a:xfrm>
            <a:off x="-4861745" y="2571488"/>
            <a:ext cx="2785242" cy="1829900"/>
            <a:chOff x="642293" y="2446487"/>
            <a:chExt cx="2785242" cy="182990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9CD5EBC0-049A-C2E7-D83A-24D80C0595A5}"/>
                </a:ext>
              </a:extLst>
            </p:cNvPr>
            <p:cNvSpPr/>
            <p:nvPr/>
          </p:nvSpPr>
          <p:spPr>
            <a:xfrm>
              <a:off x="642293" y="2489628"/>
              <a:ext cx="2785242" cy="178675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C2F7E2BA-394C-3F22-BDA5-A4379FFFDE8E}"/>
                </a:ext>
              </a:extLst>
            </p:cNvPr>
            <p:cNvSpPr txBox="1"/>
            <p:nvPr/>
          </p:nvSpPr>
          <p:spPr>
            <a:xfrm>
              <a:off x="671649" y="2446487"/>
              <a:ext cx="2719945" cy="160043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sz="8000" i="1" dirty="0">
                  <a:latin typeface="Georgia" panose="02040502050405020303" pitchFamily="18" charset="0"/>
                </a:rPr>
                <a:t>2</a:t>
              </a:r>
            </a:p>
            <a:p>
              <a:r>
                <a:rPr lang="fr-FR" i="1" dirty="0"/>
                <a:t>Statistiques descriptives</a:t>
              </a:r>
            </a:p>
          </p:txBody>
        </p:sp>
      </p:grpSp>
      <p:grpSp>
        <p:nvGrpSpPr>
          <p:cNvPr id="18" name="Groupe 17">
            <a:extLst>
              <a:ext uri="{FF2B5EF4-FFF2-40B4-BE49-F238E27FC236}">
                <a16:creationId xmlns:a16="http://schemas.microsoft.com/office/drawing/2014/main" id="{A7AF6B4F-583D-B57A-286D-B12D555645D0}"/>
              </a:ext>
            </a:extLst>
          </p:cNvPr>
          <p:cNvGrpSpPr/>
          <p:nvPr/>
        </p:nvGrpSpPr>
        <p:grpSpPr>
          <a:xfrm>
            <a:off x="-3770470" y="6362712"/>
            <a:ext cx="2785242" cy="1815096"/>
            <a:chOff x="699764" y="4669929"/>
            <a:chExt cx="2785242" cy="1815096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BD5A9B0-D3B8-A4C0-6AC5-1336D54879E0}"/>
                </a:ext>
              </a:extLst>
            </p:cNvPr>
            <p:cNvSpPr/>
            <p:nvPr/>
          </p:nvSpPr>
          <p:spPr>
            <a:xfrm>
              <a:off x="699764" y="4687533"/>
              <a:ext cx="2785242" cy="178675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A73750C5-3DE2-3CB6-061E-828C592E05DD}"/>
                </a:ext>
              </a:extLst>
            </p:cNvPr>
            <p:cNvSpPr txBox="1"/>
            <p:nvPr/>
          </p:nvSpPr>
          <p:spPr>
            <a:xfrm>
              <a:off x="839860" y="4669929"/>
              <a:ext cx="2645146" cy="18150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8000" dirty="0">
                  <a:latin typeface="Georgia" panose="02040502050405020303" pitchFamily="18" charset="0"/>
                </a:rPr>
                <a:t>3</a:t>
              </a:r>
            </a:p>
            <a:p>
              <a:endParaRPr lang="fr-FR" sz="1300" b="1" dirty="0">
                <a:latin typeface="Georgia" panose="02040502050405020303" pitchFamily="18" charset="0"/>
              </a:endParaRPr>
            </a:p>
            <a:p>
              <a:r>
                <a:rPr lang="fr-FR" i="1" dirty="0"/>
                <a:t>Dimension temporelle</a:t>
              </a:r>
              <a:endParaRPr lang="fr-FR" i="1" dirty="0">
                <a:latin typeface="Georgia" panose="02040502050405020303" pitchFamily="18" charset="0"/>
              </a:endParaRPr>
            </a:p>
          </p:txBody>
        </p:sp>
      </p:grp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50A2FBF1-F975-F54D-C59A-E3CB6E4DBFD0}"/>
              </a:ext>
            </a:extLst>
          </p:cNvPr>
          <p:cNvGrpSpPr/>
          <p:nvPr/>
        </p:nvGrpSpPr>
        <p:grpSpPr>
          <a:xfrm>
            <a:off x="12858591" y="-844466"/>
            <a:ext cx="2785242" cy="1971961"/>
            <a:chOff x="8602973" y="87245"/>
            <a:chExt cx="2785242" cy="1971961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A815A67-EAF3-5C43-CDAC-24A4D2707688}"/>
                </a:ext>
              </a:extLst>
            </p:cNvPr>
            <p:cNvSpPr/>
            <p:nvPr/>
          </p:nvSpPr>
          <p:spPr>
            <a:xfrm>
              <a:off x="8602973" y="272447"/>
              <a:ext cx="2785242" cy="178675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E00600D0-5B95-01FC-102A-F74A07744075}"/>
                </a:ext>
              </a:extLst>
            </p:cNvPr>
            <p:cNvSpPr txBox="1"/>
            <p:nvPr/>
          </p:nvSpPr>
          <p:spPr>
            <a:xfrm>
              <a:off x="8773215" y="87245"/>
              <a:ext cx="2444758" cy="1877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8000" dirty="0">
                  <a:latin typeface="Georgia" panose="02040502050405020303" pitchFamily="18" charset="0"/>
                </a:rPr>
                <a:t>4</a:t>
              </a:r>
            </a:p>
            <a:p>
              <a:endParaRPr lang="fr-FR" dirty="0"/>
            </a:p>
            <a:p>
              <a:r>
                <a:rPr lang="fr-FR" i="1" dirty="0"/>
                <a:t>Panel</a:t>
              </a:r>
            </a:p>
          </p:txBody>
        </p:sp>
      </p:grp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D016B6C1-B5DB-9DC7-BD29-BC16842EBCC1}"/>
              </a:ext>
            </a:extLst>
          </p:cNvPr>
          <p:cNvGrpSpPr/>
          <p:nvPr/>
        </p:nvGrpSpPr>
        <p:grpSpPr>
          <a:xfrm>
            <a:off x="12833654" y="3437232"/>
            <a:ext cx="2785242" cy="1786759"/>
            <a:chOff x="8662728" y="2482131"/>
            <a:chExt cx="2785242" cy="1786759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511BBD7-A9C9-123D-CB97-D222FA06DFB2}"/>
                </a:ext>
              </a:extLst>
            </p:cNvPr>
            <p:cNvSpPr/>
            <p:nvPr/>
          </p:nvSpPr>
          <p:spPr>
            <a:xfrm>
              <a:off x="8662728" y="2482131"/>
              <a:ext cx="2785242" cy="178675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CC79E0FF-C89B-5C37-B780-386F8EA5878F}"/>
                </a:ext>
              </a:extLst>
            </p:cNvPr>
            <p:cNvSpPr txBox="1"/>
            <p:nvPr/>
          </p:nvSpPr>
          <p:spPr>
            <a:xfrm>
              <a:off x="8814685" y="2560277"/>
              <a:ext cx="2506974" cy="16004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8000" dirty="0">
                  <a:latin typeface="Georgia" panose="02040502050405020303" pitchFamily="18" charset="0"/>
                </a:rPr>
                <a:t>5</a:t>
              </a:r>
            </a:p>
            <a:p>
              <a:r>
                <a:rPr lang="fr-FR" i="1" dirty="0" err="1"/>
                <a:t>Modelisation</a:t>
              </a:r>
              <a:r>
                <a:rPr lang="fr-FR" i="1" dirty="0"/>
                <a:t> Spatial</a:t>
              </a:r>
            </a:p>
          </p:txBody>
        </p:sp>
      </p:grpSp>
      <p:grpSp>
        <p:nvGrpSpPr>
          <p:cNvPr id="21" name="Groupe 20">
            <a:extLst>
              <a:ext uri="{FF2B5EF4-FFF2-40B4-BE49-F238E27FC236}">
                <a16:creationId xmlns:a16="http://schemas.microsoft.com/office/drawing/2014/main" id="{77BD8464-E7EA-5F51-62B7-61DCF86FF199}"/>
              </a:ext>
            </a:extLst>
          </p:cNvPr>
          <p:cNvGrpSpPr/>
          <p:nvPr/>
        </p:nvGrpSpPr>
        <p:grpSpPr>
          <a:xfrm>
            <a:off x="12833654" y="6628046"/>
            <a:ext cx="2835117" cy="1786759"/>
            <a:chOff x="8688374" y="4677326"/>
            <a:chExt cx="2835117" cy="1786759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D93D5BA-B22C-32E0-3D1C-03794E13DFDD}"/>
                </a:ext>
              </a:extLst>
            </p:cNvPr>
            <p:cNvSpPr/>
            <p:nvPr/>
          </p:nvSpPr>
          <p:spPr>
            <a:xfrm>
              <a:off x="8688374" y="4677326"/>
              <a:ext cx="2835117" cy="178675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C7B8BB73-6573-31C3-CBD4-28228FDA5C22}"/>
                </a:ext>
              </a:extLst>
            </p:cNvPr>
            <p:cNvSpPr txBox="1"/>
            <p:nvPr/>
          </p:nvSpPr>
          <p:spPr>
            <a:xfrm>
              <a:off x="8773215" y="4804259"/>
              <a:ext cx="2750276" cy="16004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8000" dirty="0">
                  <a:latin typeface="Georgia" panose="02040502050405020303" pitchFamily="18" charset="0"/>
                </a:rPr>
                <a:t>6</a:t>
              </a:r>
            </a:p>
            <a:p>
              <a:r>
                <a:rPr lang="fr-FR" i="1" dirty="0"/>
                <a:t>Conclusion</a:t>
              </a:r>
              <a:r>
                <a:rPr lang="fr-FR" dirty="0"/>
                <a:t> </a:t>
              </a:r>
            </a:p>
          </p:txBody>
        </p:sp>
      </p:grpSp>
      <p:sp>
        <p:nvSpPr>
          <p:cNvPr id="22" name="ZoneTexte 21">
            <a:extLst>
              <a:ext uri="{FF2B5EF4-FFF2-40B4-BE49-F238E27FC236}">
                <a16:creationId xmlns:a16="http://schemas.microsoft.com/office/drawing/2014/main" id="{3E4FC99A-6699-3A7E-91B8-0C6DADEED459}"/>
              </a:ext>
            </a:extLst>
          </p:cNvPr>
          <p:cNvSpPr txBox="1"/>
          <p:nvPr/>
        </p:nvSpPr>
        <p:spPr>
          <a:xfrm>
            <a:off x="3576365" y="1846843"/>
            <a:ext cx="73152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0" dirty="0">
                <a:solidFill>
                  <a:schemeClr val="accent1"/>
                </a:solidFill>
                <a:latin typeface="Georgia" panose="02040502050405020303" pitchFamily="18" charset="0"/>
              </a:rPr>
              <a:t>Table des matières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FA2B190-63B3-C17F-5081-36862B2EAD12}"/>
              </a:ext>
            </a:extLst>
          </p:cNvPr>
          <p:cNvSpPr/>
          <p:nvPr/>
        </p:nvSpPr>
        <p:spPr>
          <a:xfrm>
            <a:off x="2987040" y="1518868"/>
            <a:ext cx="5638800" cy="340365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291905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FE6EF94-39E8-0124-01D1-45A7A276DA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e 3">
            <a:extLst>
              <a:ext uri="{FF2B5EF4-FFF2-40B4-BE49-F238E27FC236}">
                <a16:creationId xmlns:a16="http://schemas.microsoft.com/office/drawing/2014/main" id="{9802AD92-63D6-D070-8FCB-C254B5532660}"/>
              </a:ext>
            </a:extLst>
          </p:cNvPr>
          <p:cNvGrpSpPr/>
          <p:nvPr/>
        </p:nvGrpSpPr>
        <p:grpSpPr>
          <a:xfrm>
            <a:off x="11368189" y="2050613"/>
            <a:ext cx="549031" cy="3857500"/>
            <a:chOff x="10802660" y="801554"/>
            <a:chExt cx="934295" cy="525783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54AA1BB-2209-655D-6354-5DAFD54E8510}"/>
                </a:ext>
              </a:extLst>
            </p:cNvPr>
            <p:cNvSpPr/>
            <p:nvPr/>
          </p:nvSpPr>
          <p:spPr>
            <a:xfrm>
              <a:off x="10803546" y="1229577"/>
              <a:ext cx="933409" cy="4405693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4776D752-8049-BAFE-B5C7-B339E6BB70B1}"/>
                </a:ext>
              </a:extLst>
            </p:cNvPr>
            <p:cNvSpPr/>
            <p:nvPr/>
          </p:nvSpPr>
          <p:spPr>
            <a:xfrm>
              <a:off x="10802660" y="801554"/>
              <a:ext cx="933409" cy="871182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" name="Ellipse 6">
              <a:extLst>
                <a:ext uri="{FF2B5EF4-FFF2-40B4-BE49-F238E27FC236}">
                  <a16:creationId xmlns:a16="http://schemas.microsoft.com/office/drawing/2014/main" id="{010DA64B-9300-247B-94B8-F75192FD5A2A}"/>
                </a:ext>
              </a:extLst>
            </p:cNvPr>
            <p:cNvSpPr/>
            <p:nvPr/>
          </p:nvSpPr>
          <p:spPr>
            <a:xfrm>
              <a:off x="10802660" y="5188203"/>
              <a:ext cx="933409" cy="871182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8" name="Ellipse 7">
            <a:extLst>
              <a:ext uri="{FF2B5EF4-FFF2-40B4-BE49-F238E27FC236}">
                <a16:creationId xmlns:a16="http://schemas.microsoft.com/office/drawing/2014/main" id="{2C2D88CE-59F9-0F7A-E8CB-915D2424123A}"/>
              </a:ext>
            </a:extLst>
          </p:cNvPr>
          <p:cNvSpPr/>
          <p:nvPr/>
        </p:nvSpPr>
        <p:spPr>
          <a:xfrm>
            <a:off x="11399084" y="2968481"/>
            <a:ext cx="496277" cy="510129"/>
          </a:xfrm>
          <a:prstGeom prst="ellipse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812BA26D-75FC-9F9B-F133-453311E1A66A}"/>
              </a:ext>
            </a:extLst>
          </p:cNvPr>
          <p:cNvGrpSpPr/>
          <p:nvPr/>
        </p:nvGrpSpPr>
        <p:grpSpPr>
          <a:xfrm>
            <a:off x="11386631" y="2290304"/>
            <a:ext cx="517517" cy="3342851"/>
            <a:chOff x="10958737" y="625627"/>
            <a:chExt cx="828179" cy="4866853"/>
          </a:xfrm>
        </p:grpSpPr>
        <p:pic>
          <p:nvPicPr>
            <p:cNvPr id="10" name="Graphique 9" descr="Badge 5 avec un remplissage uni">
              <a:extLst>
                <a:ext uri="{FF2B5EF4-FFF2-40B4-BE49-F238E27FC236}">
                  <a16:creationId xmlns:a16="http://schemas.microsoft.com/office/drawing/2014/main" id="{4E6108C8-CE31-BF9E-512E-974A0AAC47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958737" y="4725754"/>
              <a:ext cx="814117" cy="766726"/>
            </a:xfrm>
            <a:prstGeom prst="rect">
              <a:avLst/>
            </a:prstGeom>
          </p:spPr>
        </p:pic>
        <p:pic>
          <p:nvPicPr>
            <p:cNvPr id="11" name="Graphique 10" descr="Badge 4 avec un remplissage uni">
              <a:extLst>
                <a:ext uri="{FF2B5EF4-FFF2-40B4-BE49-F238E27FC236}">
                  <a16:creationId xmlns:a16="http://schemas.microsoft.com/office/drawing/2014/main" id="{DCD6F6F6-5770-53D7-A868-8F089421307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961120" y="3676387"/>
              <a:ext cx="815939" cy="790254"/>
            </a:xfrm>
            <a:prstGeom prst="rect">
              <a:avLst/>
            </a:prstGeom>
          </p:spPr>
        </p:pic>
        <p:pic>
          <p:nvPicPr>
            <p:cNvPr id="12" name="Graphique 11" descr="Badge 3 avec un remplissage uni">
              <a:extLst>
                <a:ext uri="{FF2B5EF4-FFF2-40B4-BE49-F238E27FC236}">
                  <a16:creationId xmlns:a16="http://schemas.microsoft.com/office/drawing/2014/main" id="{932140C4-D5F1-6EF8-D87E-5750F050ECC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0960585" y="2621377"/>
              <a:ext cx="819888" cy="749005"/>
            </a:xfrm>
            <a:prstGeom prst="rect">
              <a:avLst/>
            </a:prstGeom>
          </p:spPr>
        </p:pic>
        <p:pic>
          <p:nvPicPr>
            <p:cNvPr id="13" name="Graphique 12" descr="Badge avec un remplissage uni">
              <a:extLst>
                <a:ext uri="{FF2B5EF4-FFF2-40B4-BE49-F238E27FC236}">
                  <a16:creationId xmlns:a16="http://schemas.microsoft.com/office/drawing/2014/main" id="{04266BAB-D8C1-D875-77BB-E1DD87211FA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960220" y="1595063"/>
              <a:ext cx="819888" cy="778540"/>
            </a:xfrm>
            <a:prstGeom prst="rect">
              <a:avLst/>
            </a:prstGeom>
          </p:spPr>
        </p:pic>
        <p:pic>
          <p:nvPicPr>
            <p:cNvPr id="14" name="Graphique 13" descr="Badge 1 avec un remplissage uni">
              <a:extLst>
                <a:ext uri="{FF2B5EF4-FFF2-40B4-BE49-F238E27FC236}">
                  <a16:creationId xmlns:a16="http://schemas.microsoft.com/office/drawing/2014/main" id="{26C1B117-A357-78DA-02E1-08A635150D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0961120" y="625627"/>
              <a:ext cx="825796" cy="796261"/>
            </a:xfrm>
            <a:prstGeom prst="rect">
              <a:avLst/>
            </a:prstGeom>
          </p:spPr>
        </p:pic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FDF3EDBB-C61C-ABB0-3BE0-5728D592F03A}"/>
              </a:ext>
            </a:extLst>
          </p:cNvPr>
          <p:cNvSpPr/>
          <p:nvPr/>
        </p:nvSpPr>
        <p:spPr>
          <a:xfrm>
            <a:off x="0" y="0"/>
            <a:ext cx="12192000" cy="125054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000" dirty="0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</a:rPr>
              <a:t>Spécification du modèle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ZoneTexte 14">
                <a:extLst>
                  <a:ext uri="{FF2B5EF4-FFF2-40B4-BE49-F238E27FC236}">
                    <a16:creationId xmlns:a16="http://schemas.microsoft.com/office/drawing/2014/main" id="{F53EAF14-3252-447B-5999-0533B3E8EE0D}"/>
                  </a:ext>
                </a:extLst>
              </p:cNvPr>
              <p:cNvSpPr txBox="1"/>
              <p:nvPr/>
            </p:nvSpPr>
            <p:spPr>
              <a:xfrm>
                <a:off x="-1194118" y="3444485"/>
                <a:ext cx="8036560" cy="8117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fr-FR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fr-FR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fr-F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: </m:t>
                              </m:r>
                              <m:sSubSup>
                                <m:sSubSupPr>
                                  <m:ctrlPr>
                                    <a:rPr lang="fr-FR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fr-FR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sub>
                                <m:sup>
                                  <m:r>
                                    <a:rPr lang="fr-FR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fr-F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fr-FR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fr-F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   </m:t>
                              </m:r>
                              <m:r>
                                <a:rPr lang="fr-FR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𝐼𝑙</m:t>
                              </m:r>
                              <m:r>
                                <a:rPr lang="fr-FR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fr-FR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’</m:t>
                              </m:r>
                              <m:r>
                                <a:rPr lang="fr-FR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fr-FR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fr-FR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𝑝𝑎𝑠</m:t>
                              </m:r>
                              <m:r>
                                <a:rPr lang="fr-FR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fr-FR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’</m:t>
                              </m:r>
                              <m:r>
                                <a:rPr lang="fr-FR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𝑒𝑓𝑓𝑒𝑡</m:t>
                              </m:r>
                              <m:r>
                                <a:rPr lang="fr-FR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𝑖𝑛𝑑𝑖𝑣𝑖𝑑𝑢𝑒𝑙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fr-FR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fr-F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sSubSup>
                                <m:sSubSupPr>
                                  <m:ctrlPr>
                                    <a:rPr lang="fr-FR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fr-FR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fr-FR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sub>
                                <m:sup>
                                  <m:r>
                                    <a:rPr lang="fr-FR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fr-F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&gt;0    </m:t>
                              </m:r>
                              <m:r>
                                <a:rPr lang="fr-F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𝐼𝑙</m:t>
                              </m:r>
                              <m:r>
                                <a:rPr lang="fr-F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fr-F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fr-F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𝑑𝑒</m:t>
                              </m:r>
                              <m:r>
                                <a:rPr lang="fr-F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lang="fr-FR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r>
                                    <a:rPr lang="fr-FR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fr-F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𝑒𝑓𝑓𝑒𝑡</m:t>
                              </m:r>
                              <m:r>
                                <a:rPr lang="fr-F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𝑖𝑛𝑑𝑖𝑣𝑖𝑑𝑢𝑒𝑙</m:t>
                              </m:r>
                              <m:r>
                                <a:rPr lang="fr-F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    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fr-FR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5" name="ZoneTexte 14">
                <a:extLst>
                  <a:ext uri="{FF2B5EF4-FFF2-40B4-BE49-F238E27FC236}">
                    <a16:creationId xmlns:a16="http://schemas.microsoft.com/office/drawing/2014/main" id="{F53EAF14-3252-447B-5999-0533B3E8EE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194118" y="3444485"/>
                <a:ext cx="8036560" cy="81176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Image 2">
            <a:extLst>
              <a:ext uri="{FF2B5EF4-FFF2-40B4-BE49-F238E27FC236}">
                <a16:creationId xmlns:a16="http://schemas.microsoft.com/office/drawing/2014/main" id="{B4F8A305-1056-2868-3D98-C6F19FDF37D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934118" y="3308744"/>
            <a:ext cx="1943100" cy="12668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45656996-3A96-E716-C597-76BD778B8844}"/>
              </a:ext>
            </a:extLst>
          </p:cNvPr>
          <p:cNvPicPr>
            <a:picLocks noChangeAspect="1"/>
          </p:cNvPicPr>
          <p:nvPr/>
        </p:nvPicPr>
        <p:blipFill>
          <a:blip r:embed="rId14"/>
          <a:srcRect l="12821"/>
          <a:stretch/>
        </p:blipFill>
        <p:spPr>
          <a:xfrm>
            <a:off x="8934117" y="5369838"/>
            <a:ext cx="1943101" cy="10001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4" name="ZoneTexte 23">
            <a:extLst>
              <a:ext uri="{FF2B5EF4-FFF2-40B4-BE49-F238E27FC236}">
                <a16:creationId xmlns:a16="http://schemas.microsoft.com/office/drawing/2014/main" id="{14F18044-D47C-2F06-C485-5DFC5963CC77}"/>
              </a:ext>
            </a:extLst>
          </p:cNvPr>
          <p:cNvSpPr txBox="1"/>
          <p:nvPr/>
        </p:nvSpPr>
        <p:spPr>
          <a:xfrm>
            <a:off x="541102" y="3059668"/>
            <a:ext cx="3234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Test de Fisher :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80328FAC-3E75-934A-72E2-168887637C92}"/>
              </a:ext>
            </a:extLst>
          </p:cNvPr>
          <p:cNvSpPr txBox="1"/>
          <p:nvPr/>
        </p:nvSpPr>
        <p:spPr>
          <a:xfrm>
            <a:off x="541102" y="4737189"/>
            <a:ext cx="3234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Test de Hausman :</a:t>
            </a:r>
          </a:p>
        </p:txBody>
      </p:sp>
      <p:pic>
        <p:nvPicPr>
          <p:cNvPr id="26" name="Image 25">
            <a:extLst>
              <a:ext uri="{FF2B5EF4-FFF2-40B4-BE49-F238E27FC236}">
                <a16:creationId xmlns:a16="http://schemas.microsoft.com/office/drawing/2014/main" id="{938FD1A8-13B4-B61D-DC77-7B6CCF0A7ED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132921" y="1722396"/>
            <a:ext cx="3009900" cy="381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8" name="ZoneTexte 27">
            <a:extLst>
              <a:ext uri="{FF2B5EF4-FFF2-40B4-BE49-F238E27FC236}">
                <a16:creationId xmlns:a16="http://schemas.microsoft.com/office/drawing/2014/main" id="{00AA90AB-6F76-A3DD-21C7-2C0C1C68AC54}"/>
              </a:ext>
            </a:extLst>
          </p:cNvPr>
          <p:cNvSpPr txBox="1"/>
          <p:nvPr/>
        </p:nvSpPr>
        <p:spPr>
          <a:xfrm>
            <a:off x="2771363" y="2169500"/>
            <a:ext cx="3157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Modele de base</a:t>
            </a:r>
          </a:p>
        </p:txBody>
      </p:sp>
      <p:sp>
        <p:nvSpPr>
          <p:cNvPr id="31" name="Flèche : droite 30">
            <a:extLst>
              <a:ext uri="{FF2B5EF4-FFF2-40B4-BE49-F238E27FC236}">
                <a16:creationId xmlns:a16="http://schemas.microsoft.com/office/drawing/2014/main" id="{C4106A2C-12D7-32EF-DAB8-9C231AFB336C}"/>
              </a:ext>
            </a:extLst>
          </p:cNvPr>
          <p:cNvSpPr/>
          <p:nvPr/>
        </p:nvSpPr>
        <p:spPr>
          <a:xfrm>
            <a:off x="7616119" y="3714752"/>
            <a:ext cx="901968" cy="259882"/>
          </a:xfrm>
          <a:prstGeom prst="rightArrow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ZoneTexte 31">
                <a:extLst>
                  <a:ext uri="{FF2B5EF4-FFF2-40B4-BE49-F238E27FC236}">
                    <a16:creationId xmlns:a16="http://schemas.microsoft.com/office/drawing/2014/main" id="{D3D38ACC-3166-C063-4F11-DE0D1786F458}"/>
                  </a:ext>
                </a:extLst>
              </p:cNvPr>
              <p:cNvSpPr txBox="1"/>
              <p:nvPr/>
            </p:nvSpPr>
            <p:spPr>
              <a:xfrm>
                <a:off x="-230125" y="5106521"/>
                <a:ext cx="8036560" cy="134088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fr-FR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fr-FR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fr-F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r>
                                <a:rPr lang="fr-F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𝑃𝑙𝑖𝑚</m:t>
                              </m:r>
                              <m:f>
                                <m:fPr>
                                  <m:ctrlPr>
                                    <a:rPr lang="fr-FR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fr-FR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𝑁𝑇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lang="fr-FR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fr-FR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fr-F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fr-F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=0   </m:t>
                              </m:r>
                              <m:r>
                                <a:rPr lang="fr-F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𝐸𝑓𝑓𝑒𝑡</m:t>
                              </m:r>
                              <m:r>
                                <a:rPr lang="fr-F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𝑖𝑛𝑑𝑖𝑣𝑖𝑑𝑢𝑒𝑙</m:t>
                              </m:r>
                              <m:r>
                                <a:rPr lang="fr-F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𝑐𝑜𝑟𝑟</m:t>
                              </m:r>
                              <m:r>
                                <a:rPr lang="fr-F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é</m:t>
                              </m:r>
                              <m:r>
                                <a:rPr lang="fr-F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fr-F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é </m:t>
                              </m:r>
                              <m:r>
                                <a:rPr lang="fr-F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𝑎𝑢𝑥</m:t>
                              </m:r>
                              <m:r>
                                <a:rPr lang="fr-F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𝑒𝑥𝑝𝑙𝑖𝑐𝑎𝑡𝑖𝑣𝑒𝑠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fr-FR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fr-F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r>
                                <a:rPr lang="fr-FR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𝑃𝑙𝑖𝑚</m:t>
                              </m:r>
                              <m:f>
                                <m:fPr>
                                  <m:ctrlPr>
                                    <a:rPr lang="fr-FR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fr-FR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𝑁𝑇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lang="fr-FR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fr-FR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fr-FR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fr-FR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fr-FR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fr-F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  </m:t>
                              </m:r>
                              <m:r>
                                <a:rPr lang="fr-F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𝑁𝑜𝑛</m:t>
                              </m:r>
                              <m:r>
                                <a:rPr lang="fr-F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𝑐𝑜𝑟𝑟</m:t>
                              </m:r>
                              <m:r>
                                <a:rPr lang="fr-F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é</m:t>
                              </m:r>
                              <m:r>
                                <a:rPr lang="fr-F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fr-F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é                                                         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fr-FR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2" name="ZoneTexte 31">
                <a:extLst>
                  <a:ext uri="{FF2B5EF4-FFF2-40B4-BE49-F238E27FC236}">
                    <a16:creationId xmlns:a16="http://schemas.microsoft.com/office/drawing/2014/main" id="{D3D38ACC-3166-C063-4F11-DE0D1786F4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30125" y="5106521"/>
                <a:ext cx="8036560" cy="134088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Flèche : droite 32">
            <a:extLst>
              <a:ext uri="{FF2B5EF4-FFF2-40B4-BE49-F238E27FC236}">
                <a16:creationId xmlns:a16="http://schemas.microsoft.com/office/drawing/2014/main" id="{6E7F040F-770B-2481-C944-EE3795FFD480}"/>
              </a:ext>
            </a:extLst>
          </p:cNvPr>
          <p:cNvSpPr/>
          <p:nvPr/>
        </p:nvSpPr>
        <p:spPr>
          <a:xfrm>
            <a:off x="7616119" y="5674997"/>
            <a:ext cx="901968" cy="259882"/>
          </a:xfrm>
          <a:prstGeom prst="rightArrow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Flèche : droite 33">
            <a:extLst>
              <a:ext uri="{FF2B5EF4-FFF2-40B4-BE49-F238E27FC236}">
                <a16:creationId xmlns:a16="http://schemas.microsoft.com/office/drawing/2014/main" id="{08CDBF43-C3ED-0987-C5CB-601FE845A4D1}"/>
              </a:ext>
            </a:extLst>
          </p:cNvPr>
          <p:cNvSpPr/>
          <p:nvPr/>
        </p:nvSpPr>
        <p:spPr>
          <a:xfrm>
            <a:off x="5677253" y="1790592"/>
            <a:ext cx="901968" cy="259882"/>
          </a:xfrm>
          <a:prstGeom prst="rightArrow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3A3C149C-076F-ED69-E520-D89235C4B0E7}"/>
              </a:ext>
            </a:extLst>
          </p:cNvPr>
          <p:cNvSpPr txBox="1"/>
          <p:nvPr/>
        </p:nvSpPr>
        <p:spPr>
          <a:xfrm>
            <a:off x="7137399" y="1722396"/>
            <a:ext cx="2146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FEM, REM, Simple ?</a:t>
            </a:r>
          </a:p>
        </p:txBody>
      </p:sp>
    </p:spTree>
    <p:extLst>
      <p:ext uri="{BB962C8B-B14F-4D97-AF65-F5344CB8AC3E}">
        <p14:creationId xmlns:p14="http://schemas.microsoft.com/office/powerpoint/2010/main" val="38979830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A26AEA5-94C0-6763-A4C3-334B72105A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e 3">
            <a:extLst>
              <a:ext uri="{FF2B5EF4-FFF2-40B4-BE49-F238E27FC236}">
                <a16:creationId xmlns:a16="http://schemas.microsoft.com/office/drawing/2014/main" id="{737DAFE6-0B56-EACD-B1AF-FF85CDC3455A}"/>
              </a:ext>
            </a:extLst>
          </p:cNvPr>
          <p:cNvGrpSpPr/>
          <p:nvPr/>
        </p:nvGrpSpPr>
        <p:grpSpPr>
          <a:xfrm>
            <a:off x="11368189" y="2050613"/>
            <a:ext cx="549031" cy="3857500"/>
            <a:chOff x="10802660" y="801554"/>
            <a:chExt cx="934295" cy="525783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F42B162-1CE9-0486-5BF4-D65B82810016}"/>
                </a:ext>
              </a:extLst>
            </p:cNvPr>
            <p:cNvSpPr/>
            <p:nvPr/>
          </p:nvSpPr>
          <p:spPr>
            <a:xfrm>
              <a:off x="10803546" y="1229577"/>
              <a:ext cx="933409" cy="4405693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309B48B2-71E9-83D0-79B8-132AD98978CF}"/>
                </a:ext>
              </a:extLst>
            </p:cNvPr>
            <p:cNvSpPr/>
            <p:nvPr/>
          </p:nvSpPr>
          <p:spPr>
            <a:xfrm>
              <a:off x="10802660" y="801554"/>
              <a:ext cx="933409" cy="871182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" name="Ellipse 6">
              <a:extLst>
                <a:ext uri="{FF2B5EF4-FFF2-40B4-BE49-F238E27FC236}">
                  <a16:creationId xmlns:a16="http://schemas.microsoft.com/office/drawing/2014/main" id="{48D38216-84BB-5575-1C51-91175C6A5725}"/>
                </a:ext>
              </a:extLst>
            </p:cNvPr>
            <p:cNvSpPr/>
            <p:nvPr/>
          </p:nvSpPr>
          <p:spPr>
            <a:xfrm>
              <a:off x="10802660" y="5188203"/>
              <a:ext cx="933409" cy="871182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8" name="Ellipse 7">
            <a:extLst>
              <a:ext uri="{FF2B5EF4-FFF2-40B4-BE49-F238E27FC236}">
                <a16:creationId xmlns:a16="http://schemas.microsoft.com/office/drawing/2014/main" id="{44BFCBD3-F3DA-3CF7-C35E-21A97BD436F7}"/>
              </a:ext>
            </a:extLst>
          </p:cNvPr>
          <p:cNvSpPr/>
          <p:nvPr/>
        </p:nvSpPr>
        <p:spPr>
          <a:xfrm>
            <a:off x="11399084" y="2968481"/>
            <a:ext cx="496277" cy="510129"/>
          </a:xfrm>
          <a:prstGeom prst="ellipse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59A8B9E9-E31E-1A4F-D3A9-1234D0660269}"/>
              </a:ext>
            </a:extLst>
          </p:cNvPr>
          <p:cNvGrpSpPr/>
          <p:nvPr/>
        </p:nvGrpSpPr>
        <p:grpSpPr>
          <a:xfrm>
            <a:off x="11386631" y="2290304"/>
            <a:ext cx="517517" cy="3342851"/>
            <a:chOff x="10958737" y="625627"/>
            <a:chExt cx="828179" cy="4866853"/>
          </a:xfrm>
        </p:grpSpPr>
        <p:pic>
          <p:nvPicPr>
            <p:cNvPr id="10" name="Graphique 9" descr="Badge 5 avec un remplissage uni">
              <a:extLst>
                <a:ext uri="{FF2B5EF4-FFF2-40B4-BE49-F238E27FC236}">
                  <a16:creationId xmlns:a16="http://schemas.microsoft.com/office/drawing/2014/main" id="{16E9ABB8-B041-CD6A-FD39-E32AA6E515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958737" y="4725754"/>
              <a:ext cx="814117" cy="766726"/>
            </a:xfrm>
            <a:prstGeom prst="rect">
              <a:avLst/>
            </a:prstGeom>
          </p:spPr>
        </p:pic>
        <p:pic>
          <p:nvPicPr>
            <p:cNvPr id="11" name="Graphique 10" descr="Badge 4 avec un remplissage uni">
              <a:extLst>
                <a:ext uri="{FF2B5EF4-FFF2-40B4-BE49-F238E27FC236}">
                  <a16:creationId xmlns:a16="http://schemas.microsoft.com/office/drawing/2014/main" id="{FF1F6C2A-FE6F-7211-3335-BC6ACA7655C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961120" y="3676387"/>
              <a:ext cx="815939" cy="790254"/>
            </a:xfrm>
            <a:prstGeom prst="rect">
              <a:avLst/>
            </a:prstGeom>
          </p:spPr>
        </p:pic>
        <p:pic>
          <p:nvPicPr>
            <p:cNvPr id="12" name="Graphique 11" descr="Badge 3 avec un remplissage uni">
              <a:extLst>
                <a:ext uri="{FF2B5EF4-FFF2-40B4-BE49-F238E27FC236}">
                  <a16:creationId xmlns:a16="http://schemas.microsoft.com/office/drawing/2014/main" id="{892A7BE3-A2E3-254B-210B-0BF4E01DC15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0960585" y="2621377"/>
              <a:ext cx="819888" cy="749005"/>
            </a:xfrm>
            <a:prstGeom prst="rect">
              <a:avLst/>
            </a:prstGeom>
          </p:spPr>
        </p:pic>
        <p:pic>
          <p:nvPicPr>
            <p:cNvPr id="13" name="Graphique 12" descr="Badge avec un remplissage uni">
              <a:extLst>
                <a:ext uri="{FF2B5EF4-FFF2-40B4-BE49-F238E27FC236}">
                  <a16:creationId xmlns:a16="http://schemas.microsoft.com/office/drawing/2014/main" id="{7785CB07-F848-E8D1-F052-3980D06EFF8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960220" y="1595063"/>
              <a:ext cx="819888" cy="778540"/>
            </a:xfrm>
            <a:prstGeom prst="rect">
              <a:avLst/>
            </a:prstGeom>
          </p:spPr>
        </p:pic>
        <p:pic>
          <p:nvPicPr>
            <p:cNvPr id="14" name="Graphique 13" descr="Badge 1 avec un remplissage uni">
              <a:extLst>
                <a:ext uri="{FF2B5EF4-FFF2-40B4-BE49-F238E27FC236}">
                  <a16:creationId xmlns:a16="http://schemas.microsoft.com/office/drawing/2014/main" id="{3D146A03-D8D3-66E7-2CFE-6CA2E1DDBEC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0961120" y="625627"/>
              <a:ext cx="825796" cy="796261"/>
            </a:xfrm>
            <a:prstGeom prst="rect">
              <a:avLst/>
            </a:prstGeom>
          </p:spPr>
        </p:pic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6099FF0A-A5A4-6D25-C339-08A6B99D8AE1}"/>
              </a:ext>
            </a:extLst>
          </p:cNvPr>
          <p:cNvSpPr/>
          <p:nvPr/>
        </p:nvSpPr>
        <p:spPr>
          <a:xfrm>
            <a:off x="0" y="0"/>
            <a:ext cx="12192000" cy="125054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000" dirty="0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</a:rPr>
              <a:t>Spécification du modèle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ZoneTexte 31">
                <a:extLst>
                  <a:ext uri="{FF2B5EF4-FFF2-40B4-BE49-F238E27FC236}">
                    <a16:creationId xmlns:a16="http://schemas.microsoft.com/office/drawing/2014/main" id="{D45D7DDC-A68A-1B88-CFB2-98050EBA83A2}"/>
                  </a:ext>
                </a:extLst>
              </p:cNvPr>
              <p:cNvSpPr txBox="1"/>
              <p:nvPr/>
            </p:nvSpPr>
            <p:spPr>
              <a:xfrm>
                <a:off x="-1485774" y="2428185"/>
                <a:ext cx="8036560" cy="97661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fr-FR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fr-FR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fr-F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r>
                                <a:rPr lang="fr-F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𝐶𝑜𝑟</m:t>
                              </m:r>
                              <m:d>
                                <m:dPr>
                                  <m:ctrlPr>
                                    <a:rPr lang="fr-FR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fr-FR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fr-FR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fr-FR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fr-FR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fr-FR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fr-FR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fr-FR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fr-FR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fr-F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=0   </m:t>
                              </m:r>
                              <m:r>
                                <a:rPr lang="fr-F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𝐸𝑟𝑟𝑒𝑢𝑟𝑠</m:t>
                              </m:r>
                              <m:r>
                                <a:rPr lang="fr-F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fr-F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𝐼</m:t>
                              </m:r>
                              <m:r>
                                <a:rPr lang="fr-F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𝐼</m:t>
                              </m:r>
                              <m:r>
                                <a:rPr lang="fr-F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fr-F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         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fr-FR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fr-F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r>
                                <a:rPr lang="fr-FR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𝐶𝑜𝑟</m:t>
                              </m:r>
                              <m:d>
                                <m:dPr>
                                  <m:ctrlPr>
                                    <a:rPr lang="fr-FR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fr-FR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fr-FR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fr-FR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fr-FR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fr-FR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fr-FR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fr-FR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fr-FR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fr-FR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fr-F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  </m:t>
                              </m:r>
                              <m:r>
                                <a:rPr lang="fr-FR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  <m:r>
                                <a:rPr lang="fr-F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𝑟𝑟𝑒𝑢𝑟𝑠</m:t>
                              </m:r>
                              <m:r>
                                <a:rPr lang="fr-F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𝑐𝑜𝑟𝑟</m:t>
                              </m:r>
                              <m:r>
                                <a:rPr lang="fr-F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é</m:t>
                              </m:r>
                              <m:r>
                                <a:rPr lang="fr-F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fr-F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é</m:t>
                              </m:r>
                              <m:r>
                                <a:rPr lang="fr-F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𝑒𝑠</m:t>
                              </m:r>
                              <m:r>
                                <a:rPr lang="fr-F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fr-FR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2" name="ZoneTexte 31">
                <a:extLst>
                  <a:ext uri="{FF2B5EF4-FFF2-40B4-BE49-F238E27FC236}">
                    <a16:creationId xmlns:a16="http://schemas.microsoft.com/office/drawing/2014/main" id="{D45D7DDC-A68A-1B88-CFB2-98050EBA83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485774" y="2428185"/>
                <a:ext cx="8036560" cy="97661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ZoneTexte 1">
            <a:extLst>
              <a:ext uri="{FF2B5EF4-FFF2-40B4-BE49-F238E27FC236}">
                <a16:creationId xmlns:a16="http://schemas.microsoft.com/office/drawing/2014/main" id="{E27EA9D1-0332-2C51-E75E-1A098B3145F5}"/>
              </a:ext>
            </a:extLst>
          </p:cNvPr>
          <p:cNvSpPr txBox="1"/>
          <p:nvPr/>
        </p:nvSpPr>
        <p:spPr>
          <a:xfrm>
            <a:off x="126999" y="1438261"/>
            <a:ext cx="4911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Test sur la dépendance transversale des erreurs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8223310E-CA09-2686-1E4B-F9F79818CCDC}"/>
                  </a:ext>
                </a:extLst>
              </p:cNvPr>
              <p:cNvSpPr txBox="1"/>
              <p:nvPr/>
            </p:nvSpPr>
            <p:spPr>
              <a:xfrm>
                <a:off x="7547428" y="1438261"/>
                <a:ext cx="2741520" cy="289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fr-F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F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sSub>
                        <m:sSubPr>
                          <m:ctrlPr>
                            <a:rPr lang="fr-F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fr-F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fr-F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F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fr-F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F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fr-F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fr-F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8223310E-CA09-2686-1E4B-F9F79818CC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7428" y="1438261"/>
                <a:ext cx="2741520" cy="289182"/>
              </a:xfrm>
              <a:prstGeom prst="rect">
                <a:avLst/>
              </a:prstGeom>
              <a:blipFill>
                <a:blip r:embed="rId13"/>
                <a:stretch>
                  <a:fillRect l="-1556" r="-222" b="-3191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ZoneTexte 17">
            <a:extLst>
              <a:ext uri="{FF2B5EF4-FFF2-40B4-BE49-F238E27FC236}">
                <a16:creationId xmlns:a16="http://schemas.microsoft.com/office/drawing/2014/main" id="{B25D63CD-7BF8-5686-2CA3-0BE3EF9428E8}"/>
              </a:ext>
            </a:extLst>
          </p:cNvPr>
          <p:cNvSpPr txBox="1"/>
          <p:nvPr/>
        </p:nvSpPr>
        <p:spPr>
          <a:xfrm>
            <a:off x="7725228" y="1727443"/>
            <a:ext cx="20991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Modèle FEM retenu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3EB8213D-D505-E78A-A3E8-DBC2D89ABB31}"/>
              </a:ext>
            </a:extLst>
          </p:cNvPr>
          <p:cNvSpPr txBox="1"/>
          <p:nvPr/>
        </p:nvSpPr>
        <p:spPr>
          <a:xfrm>
            <a:off x="274780" y="2105638"/>
            <a:ext cx="3234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Test de </a:t>
            </a:r>
            <a:r>
              <a:rPr lang="fr-FR" dirty="0" err="1">
                <a:solidFill>
                  <a:schemeClr val="bg1"/>
                </a:solidFill>
              </a:rPr>
              <a:t>Pesaran</a:t>
            </a:r>
            <a:r>
              <a:rPr lang="fr-FR" dirty="0">
                <a:solidFill>
                  <a:schemeClr val="bg1"/>
                </a:solidFill>
              </a:rPr>
              <a:t> :</a:t>
            </a:r>
          </a:p>
        </p:txBody>
      </p:sp>
      <p:sp>
        <p:nvSpPr>
          <p:cNvPr id="15" name="Flèche : droite 14">
            <a:extLst>
              <a:ext uri="{FF2B5EF4-FFF2-40B4-BE49-F238E27FC236}">
                <a16:creationId xmlns:a16="http://schemas.microsoft.com/office/drawing/2014/main" id="{01952243-6F86-130C-CE01-BD84ACF3FAD7}"/>
              </a:ext>
            </a:extLst>
          </p:cNvPr>
          <p:cNvSpPr/>
          <p:nvPr/>
        </p:nvSpPr>
        <p:spPr>
          <a:xfrm>
            <a:off x="6196014" y="2694890"/>
            <a:ext cx="901968" cy="259882"/>
          </a:xfrm>
          <a:prstGeom prst="rightArrow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5DFD2CFB-4204-8142-1ECE-99D7F108E765}"/>
              </a:ext>
            </a:extLst>
          </p:cNvPr>
          <p:cNvSpPr txBox="1"/>
          <p:nvPr/>
        </p:nvSpPr>
        <p:spPr>
          <a:xfrm>
            <a:off x="8422484" y="2694890"/>
            <a:ext cx="1584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P-Value = 0.65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D426E468-3914-A85B-CDA9-D59CA3B16878}"/>
              </a:ext>
            </a:extLst>
          </p:cNvPr>
          <p:cNvSpPr txBox="1"/>
          <p:nvPr/>
        </p:nvSpPr>
        <p:spPr>
          <a:xfrm>
            <a:off x="184149" y="6123588"/>
            <a:ext cx="10962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Nos inférences seront impactées donc nous choisissons de corriger nos SE via la méthode </a:t>
            </a:r>
            <a:r>
              <a:rPr lang="fr-FR" dirty="0" err="1">
                <a:solidFill>
                  <a:schemeClr val="bg1"/>
                </a:solidFill>
              </a:rPr>
              <a:t>Driscoll</a:t>
            </a:r>
            <a:r>
              <a:rPr lang="fr-FR" dirty="0">
                <a:solidFill>
                  <a:schemeClr val="bg1"/>
                </a:solidFill>
              </a:rPr>
              <a:t> and </a:t>
            </a:r>
            <a:r>
              <a:rPr lang="fr-FR" dirty="0" err="1">
                <a:solidFill>
                  <a:schemeClr val="bg1"/>
                </a:solidFill>
              </a:rPr>
              <a:t>Kraay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F8198FF7-A9BE-7A26-6AC3-D6082955B381}"/>
              </a:ext>
            </a:extLst>
          </p:cNvPr>
          <p:cNvSpPr txBox="1"/>
          <p:nvPr/>
        </p:nvSpPr>
        <p:spPr>
          <a:xfrm>
            <a:off x="184149" y="5596954"/>
            <a:ext cx="11363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Si l’hypothèse n’est pas respectée alors notre estimateur sera toujours convergent mais ne sera plus efficace.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ZoneTexte 20">
                <a:extLst>
                  <a:ext uri="{FF2B5EF4-FFF2-40B4-BE49-F238E27FC236}">
                    <a16:creationId xmlns:a16="http://schemas.microsoft.com/office/drawing/2014/main" id="{662A98AB-A8F8-0D82-7EAE-FAE035B0ABDF}"/>
                  </a:ext>
                </a:extLst>
              </p:cNvPr>
              <p:cNvSpPr txBox="1"/>
              <p:nvPr/>
            </p:nvSpPr>
            <p:spPr>
              <a:xfrm>
                <a:off x="-1535780" y="4094130"/>
                <a:ext cx="8036560" cy="97661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fr-FR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fr-FR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fr-F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r>
                                <a:rPr lang="fr-F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𝐶𝑜𝑟</m:t>
                              </m:r>
                              <m:d>
                                <m:dPr>
                                  <m:ctrlPr>
                                    <a:rPr lang="fr-FR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fr-FR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fr-FR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fr-FR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fr-FR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fr-FR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fr-FR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fr-FR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fr-FR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fr-F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=0   </m:t>
                              </m:r>
                              <m:r>
                                <a:rPr lang="fr-F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𝑃𝑎𝑠</m:t>
                              </m:r>
                              <m:r>
                                <a:rPr lang="fr-F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lang="fr-FR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p>
                                  <m:r>
                                    <a:rPr lang="fr-FR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fr-F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𝑎𝑢𝑡𝑜𝑐𝑜𝑟𝑟𝑒𝑙𝑎𝑡𝑖𝑜𝑛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fr-FR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fr-F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r>
                                <a:rPr lang="fr-FR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𝐶𝑜𝑟</m:t>
                              </m:r>
                              <m:d>
                                <m:dPr>
                                  <m:ctrlPr>
                                    <a:rPr lang="fr-FR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fr-FR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fr-FR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fr-FR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fr-FR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fr-FR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fr-FR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fr-FR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fr-FR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fr-FR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fr-FR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fr-F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  </m:t>
                              </m:r>
                              <m:r>
                                <a:rPr lang="fr-FR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fr-F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𝑢𝑡𝑜𝑐𝑜𝑟𝑟𝑒𝑙𝑎𝑡𝑖𝑜𝑛</m:t>
                              </m:r>
                              <m:r>
                                <a:rPr lang="fr-F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        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fr-FR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1" name="ZoneTexte 20">
                <a:extLst>
                  <a:ext uri="{FF2B5EF4-FFF2-40B4-BE49-F238E27FC236}">
                    <a16:creationId xmlns:a16="http://schemas.microsoft.com/office/drawing/2014/main" id="{662A98AB-A8F8-0D82-7EAE-FAE035B0AB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535780" y="4094130"/>
                <a:ext cx="8036560" cy="976614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ZoneTexte 21">
            <a:extLst>
              <a:ext uri="{FF2B5EF4-FFF2-40B4-BE49-F238E27FC236}">
                <a16:creationId xmlns:a16="http://schemas.microsoft.com/office/drawing/2014/main" id="{CBCFDBB1-A49F-279F-48A4-B2612387DF65}"/>
              </a:ext>
            </a:extLst>
          </p:cNvPr>
          <p:cNvSpPr txBox="1"/>
          <p:nvPr/>
        </p:nvSpPr>
        <p:spPr>
          <a:xfrm>
            <a:off x="274780" y="3746343"/>
            <a:ext cx="3234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Test de </a:t>
            </a:r>
            <a:r>
              <a:rPr lang="fr-FR" dirty="0" err="1">
                <a:solidFill>
                  <a:schemeClr val="bg1"/>
                </a:solidFill>
              </a:rPr>
              <a:t>Wooldridge</a:t>
            </a:r>
            <a:r>
              <a:rPr lang="fr-FR" dirty="0">
                <a:solidFill>
                  <a:schemeClr val="bg1"/>
                </a:solidFill>
              </a:rPr>
              <a:t> :</a:t>
            </a:r>
          </a:p>
        </p:txBody>
      </p:sp>
      <p:sp>
        <p:nvSpPr>
          <p:cNvPr id="23" name="Flèche : droite 22">
            <a:extLst>
              <a:ext uri="{FF2B5EF4-FFF2-40B4-BE49-F238E27FC236}">
                <a16:creationId xmlns:a16="http://schemas.microsoft.com/office/drawing/2014/main" id="{A2BC0C8D-B917-5195-F34E-00DB7604F939}"/>
              </a:ext>
            </a:extLst>
          </p:cNvPr>
          <p:cNvSpPr/>
          <p:nvPr/>
        </p:nvSpPr>
        <p:spPr>
          <a:xfrm>
            <a:off x="6196014" y="4399115"/>
            <a:ext cx="901968" cy="259882"/>
          </a:xfrm>
          <a:prstGeom prst="rightArrow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ZoneTexte 23">
                <a:extLst>
                  <a:ext uri="{FF2B5EF4-FFF2-40B4-BE49-F238E27FC236}">
                    <a16:creationId xmlns:a16="http://schemas.microsoft.com/office/drawing/2014/main" id="{D477617F-58B6-6245-7C92-589FF37212BE}"/>
                  </a:ext>
                </a:extLst>
              </p:cNvPr>
              <p:cNvSpPr txBox="1"/>
              <p:nvPr/>
            </p:nvSpPr>
            <p:spPr>
              <a:xfrm>
                <a:off x="8561239" y="4260175"/>
                <a:ext cx="134421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>
                    <a:solidFill>
                      <a:schemeClr val="bg1"/>
                    </a:solidFill>
                  </a:rPr>
                  <a:t>P-Value </a:t>
                </a:r>
                <a14:m>
                  <m:oMath xmlns:m="http://schemas.openxmlformats.org/officeDocument/2006/math">
                    <m:r>
                      <a:rPr lang="fr-FR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≃</m:t>
                    </m:r>
                    <m:r>
                      <a:rPr lang="fr-FR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endParaRPr lang="fr-FR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4" name="ZoneTexte 23">
                <a:extLst>
                  <a:ext uri="{FF2B5EF4-FFF2-40B4-BE49-F238E27FC236}">
                    <a16:creationId xmlns:a16="http://schemas.microsoft.com/office/drawing/2014/main" id="{D477617F-58B6-6245-7C92-589FF37212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1239" y="4260175"/>
                <a:ext cx="1344214" cy="369332"/>
              </a:xfrm>
              <a:prstGeom prst="rect">
                <a:avLst/>
              </a:prstGeom>
              <a:blipFill>
                <a:blip r:embed="rId15"/>
                <a:stretch>
                  <a:fillRect l="-3620" t="-8333" b="-28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762542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2FAC6CD-6DF7-0A0A-85ED-F7C1A06BFC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05732CF2-0478-2403-ED82-EB62D1CF2CD4}"/>
              </a:ext>
            </a:extLst>
          </p:cNvPr>
          <p:cNvSpPr/>
          <p:nvPr/>
        </p:nvSpPr>
        <p:spPr>
          <a:xfrm>
            <a:off x="0" y="0"/>
            <a:ext cx="12192000" cy="125054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000" dirty="0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</a:rPr>
              <a:t>Variables de contrôle</a:t>
            </a:r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E5E507FA-BB23-BF18-0263-AAA7F86E7B41}"/>
              </a:ext>
            </a:extLst>
          </p:cNvPr>
          <p:cNvGrpSpPr/>
          <p:nvPr/>
        </p:nvGrpSpPr>
        <p:grpSpPr>
          <a:xfrm>
            <a:off x="11368189" y="2050613"/>
            <a:ext cx="549031" cy="3857500"/>
            <a:chOff x="10802660" y="801554"/>
            <a:chExt cx="934295" cy="5257831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FA6D6173-050F-011F-3F3C-506E391504E5}"/>
                </a:ext>
              </a:extLst>
            </p:cNvPr>
            <p:cNvSpPr/>
            <p:nvPr/>
          </p:nvSpPr>
          <p:spPr>
            <a:xfrm>
              <a:off x="10803546" y="1229577"/>
              <a:ext cx="933409" cy="4405693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6" name="Ellipse 15">
              <a:extLst>
                <a:ext uri="{FF2B5EF4-FFF2-40B4-BE49-F238E27FC236}">
                  <a16:creationId xmlns:a16="http://schemas.microsoft.com/office/drawing/2014/main" id="{38FF194A-179B-CEDE-4C8D-FECE2B06BF80}"/>
                </a:ext>
              </a:extLst>
            </p:cNvPr>
            <p:cNvSpPr/>
            <p:nvPr/>
          </p:nvSpPr>
          <p:spPr>
            <a:xfrm>
              <a:off x="10802660" y="801554"/>
              <a:ext cx="933409" cy="871182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" name="Ellipse 16">
              <a:extLst>
                <a:ext uri="{FF2B5EF4-FFF2-40B4-BE49-F238E27FC236}">
                  <a16:creationId xmlns:a16="http://schemas.microsoft.com/office/drawing/2014/main" id="{F3204715-B26B-F59E-618C-9EF4B45FC4D9}"/>
                </a:ext>
              </a:extLst>
            </p:cNvPr>
            <p:cNvSpPr/>
            <p:nvPr/>
          </p:nvSpPr>
          <p:spPr>
            <a:xfrm>
              <a:off x="10802660" y="5188203"/>
              <a:ext cx="933409" cy="871182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8" name="Ellipse 17">
            <a:extLst>
              <a:ext uri="{FF2B5EF4-FFF2-40B4-BE49-F238E27FC236}">
                <a16:creationId xmlns:a16="http://schemas.microsoft.com/office/drawing/2014/main" id="{3801EE91-4787-DE9B-4391-CE4B3E2793A2}"/>
              </a:ext>
            </a:extLst>
          </p:cNvPr>
          <p:cNvSpPr/>
          <p:nvPr/>
        </p:nvSpPr>
        <p:spPr>
          <a:xfrm>
            <a:off x="11399084" y="3675546"/>
            <a:ext cx="496277" cy="510129"/>
          </a:xfrm>
          <a:prstGeom prst="ellipse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782A458A-66A8-094E-99B3-E5F217012514}"/>
              </a:ext>
            </a:extLst>
          </p:cNvPr>
          <p:cNvGrpSpPr/>
          <p:nvPr/>
        </p:nvGrpSpPr>
        <p:grpSpPr>
          <a:xfrm>
            <a:off x="11386631" y="2290304"/>
            <a:ext cx="517517" cy="3342851"/>
            <a:chOff x="10958737" y="625627"/>
            <a:chExt cx="828179" cy="4866853"/>
          </a:xfrm>
        </p:grpSpPr>
        <p:pic>
          <p:nvPicPr>
            <p:cNvPr id="20" name="Graphique 19" descr="Badge 5 avec un remplissage uni">
              <a:extLst>
                <a:ext uri="{FF2B5EF4-FFF2-40B4-BE49-F238E27FC236}">
                  <a16:creationId xmlns:a16="http://schemas.microsoft.com/office/drawing/2014/main" id="{0B84EBBA-2BE0-6E89-2999-81101599DD2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958737" y="4725754"/>
              <a:ext cx="814117" cy="766726"/>
            </a:xfrm>
            <a:prstGeom prst="rect">
              <a:avLst/>
            </a:prstGeom>
          </p:spPr>
        </p:pic>
        <p:pic>
          <p:nvPicPr>
            <p:cNvPr id="21" name="Graphique 20" descr="Badge 4 avec un remplissage uni">
              <a:extLst>
                <a:ext uri="{FF2B5EF4-FFF2-40B4-BE49-F238E27FC236}">
                  <a16:creationId xmlns:a16="http://schemas.microsoft.com/office/drawing/2014/main" id="{0B0A1E61-BC6D-1727-1C73-67CF775F569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961120" y="3676387"/>
              <a:ext cx="815939" cy="790254"/>
            </a:xfrm>
            <a:prstGeom prst="rect">
              <a:avLst/>
            </a:prstGeom>
          </p:spPr>
        </p:pic>
        <p:pic>
          <p:nvPicPr>
            <p:cNvPr id="22" name="Graphique 21" descr="Badge 3 avec un remplissage uni">
              <a:extLst>
                <a:ext uri="{FF2B5EF4-FFF2-40B4-BE49-F238E27FC236}">
                  <a16:creationId xmlns:a16="http://schemas.microsoft.com/office/drawing/2014/main" id="{72AD8363-3C2B-63E2-4E44-2F7E89DC1C4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0960585" y="2621377"/>
              <a:ext cx="819888" cy="749005"/>
            </a:xfrm>
            <a:prstGeom prst="rect">
              <a:avLst/>
            </a:prstGeom>
          </p:spPr>
        </p:pic>
        <p:pic>
          <p:nvPicPr>
            <p:cNvPr id="23" name="Graphique 22" descr="Badge avec un remplissage uni">
              <a:extLst>
                <a:ext uri="{FF2B5EF4-FFF2-40B4-BE49-F238E27FC236}">
                  <a16:creationId xmlns:a16="http://schemas.microsoft.com/office/drawing/2014/main" id="{6B492C19-BF84-FED0-3517-252AEA962A8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960220" y="1595063"/>
              <a:ext cx="819888" cy="778540"/>
            </a:xfrm>
            <a:prstGeom prst="rect">
              <a:avLst/>
            </a:prstGeom>
          </p:spPr>
        </p:pic>
        <p:pic>
          <p:nvPicPr>
            <p:cNvPr id="24" name="Graphique 23" descr="Badge 1 avec un remplissage uni">
              <a:extLst>
                <a:ext uri="{FF2B5EF4-FFF2-40B4-BE49-F238E27FC236}">
                  <a16:creationId xmlns:a16="http://schemas.microsoft.com/office/drawing/2014/main" id="{AFD34D42-40AF-0D22-735C-48420201AFB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0961120" y="625627"/>
              <a:ext cx="825796" cy="796261"/>
            </a:xfrm>
            <a:prstGeom prst="rect">
              <a:avLst/>
            </a:prstGeom>
          </p:spPr>
        </p:pic>
      </p:grpSp>
      <p:sp>
        <p:nvSpPr>
          <p:cNvPr id="6" name="ZoneTexte 5">
            <a:extLst>
              <a:ext uri="{FF2B5EF4-FFF2-40B4-BE49-F238E27FC236}">
                <a16:creationId xmlns:a16="http://schemas.microsoft.com/office/drawing/2014/main" id="{1CFEABB9-C9B1-D8B5-224B-464CF5489E6C}"/>
              </a:ext>
            </a:extLst>
          </p:cNvPr>
          <p:cNvSpPr txBox="1"/>
          <p:nvPr/>
        </p:nvSpPr>
        <p:spPr>
          <a:xfrm>
            <a:off x="854422" y="1807129"/>
            <a:ext cx="381456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Marché du travail :</a:t>
            </a:r>
          </a:p>
          <a:p>
            <a:pPr marL="285750" indent="-285750">
              <a:buFontTx/>
              <a:buChar char="-"/>
            </a:pPr>
            <a:r>
              <a:rPr lang="fr-FR" dirty="0">
                <a:solidFill>
                  <a:schemeClr val="bg1"/>
                </a:solidFill>
              </a:rPr>
              <a:t>Taux de chômage</a:t>
            </a:r>
          </a:p>
          <a:p>
            <a:pPr marL="285750" indent="-285750">
              <a:buFontTx/>
              <a:buChar char="-"/>
            </a:pPr>
            <a:r>
              <a:rPr lang="fr-FR" dirty="0">
                <a:solidFill>
                  <a:schemeClr val="bg1"/>
                </a:solidFill>
              </a:rPr>
              <a:t>Total d’emplois </a:t>
            </a:r>
          </a:p>
          <a:p>
            <a:endParaRPr lang="fr-FR" dirty="0">
              <a:solidFill>
                <a:schemeClr val="bg1"/>
              </a:solidFill>
            </a:endParaRPr>
          </a:p>
          <a:p>
            <a:r>
              <a:rPr lang="fr-FR" dirty="0">
                <a:solidFill>
                  <a:schemeClr val="bg1"/>
                </a:solidFill>
              </a:rPr>
              <a:t>Démographie :</a:t>
            </a:r>
          </a:p>
          <a:p>
            <a:pPr marL="285750" indent="-285750">
              <a:buFontTx/>
              <a:buChar char="-"/>
            </a:pPr>
            <a:r>
              <a:rPr lang="fr-FR" dirty="0">
                <a:solidFill>
                  <a:schemeClr val="bg1"/>
                </a:solidFill>
              </a:rPr>
              <a:t>Part de la population jeune</a:t>
            </a:r>
          </a:p>
          <a:p>
            <a:pPr marL="285750" indent="-285750">
              <a:buFontTx/>
              <a:buChar char="-"/>
            </a:pPr>
            <a:r>
              <a:rPr lang="fr-FR" dirty="0">
                <a:solidFill>
                  <a:schemeClr val="bg1"/>
                </a:solidFill>
              </a:rPr>
              <a:t>Part de la population « Agée »</a:t>
            </a:r>
          </a:p>
          <a:p>
            <a:pPr marL="285750" indent="-285750">
              <a:buFontTx/>
              <a:buChar char="-"/>
            </a:pPr>
            <a:r>
              <a:rPr lang="fr-FR" dirty="0">
                <a:solidFill>
                  <a:schemeClr val="bg1"/>
                </a:solidFill>
              </a:rPr>
              <a:t>Variable Dichotomique Ruralité</a:t>
            </a:r>
          </a:p>
          <a:p>
            <a:pPr marL="285750" indent="-285750">
              <a:buFontTx/>
              <a:buChar char="-"/>
            </a:pPr>
            <a:endParaRPr lang="fr-FR" dirty="0">
              <a:solidFill>
                <a:schemeClr val="bg1"/>
              </a:solidFill>
            </a:endParaRPr>
          </a:p>
          <a:p>
            <a:r>
              <a:rPr lang="fr-FR" dirty="0">
                <a:solidFill>
                  <a:schemeClr val="bg1"/>
                </a:solidFill>
              </a:rPr>
              <a:t>Composition Sectorielle :</a:t>
            </a:r>
          </a:p>
          <a:p>
            <a:pPr marL="285750" indent="-285750">
              <a:buFontTx/>
              <a:buChar char="-"/>
            </a:pPr>
            <a:r>
              <a:rPr lang="fr-FR" dirty="0">
                <a:solidFill>
                  <a:schemeClr val="bg1"/>
                </a:solidFill>
              </a:rPr>
              <a:t>Part d’emplois salariés dans le secteur Agricole</a:t>
            </a:r>
          </a:p>
          <a:p>
            <a:pPr marL="285750" indent="-285750">
              <a:buFontTx/>
              <a:buChar char="-"/>
            </a:pPr>
            <a:r>
              <a:rPr lang="fr-FR" dirty="0">
                <a:solidFill>
                  <a:schemeClr val="bg1"/>
                </a:solidFill>
              </a:rPr>
              <a:t>Tertiaire </a:t>
            </a:r>
          </a:p>
          <a:p>
            <a:pPr marL="285750" indent="-285750">
              <a:buFontTx/>
              <a:buChar char="-"/>
            </a:pPr>
            <a:r>
              <a:rPr lang="fr-FR" dirty="0">
                <a:solidFill>
                  <a:schemeClr val="bg1"/>
                </a:solidFill>
              </a:rPr>
              <a:t>Industrie</a:t>
            </a:r>
          </a:p>
          <a:p>
            <a:pPr marL="285750" indent="-285750">
              <a:buFontTx/>
              <a:buChar char="-"/>
            </a:pPr>
            <a:r>
              <a:rPr lang="fr-FR" dirty="0">
                <a:solidFill>
                  <a:schemeClr val="bg1"/>
                </a:solidFill>
              </a:rPr>
              <a:t>Construction</a:t>
            </a:r>
          </a:p>
          <a:p>
            <a:pPr marL="285750" indent="-285750">
              <a:buFontTx/>
              <a:buChar char="-"/>
            </a:pPr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4AA1E235-0401-2B76-A61D-7B4C6BDE090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611091" y="1921396"/>
            <a:ext cx="4632690" cy="41983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248039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58FEEBC-F329-BBEC-A0FB-497797564F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80D3707F-E8FB-2B15-DB51-698C8B0B31BD}"/>
              </a:ext>
            </a:extLst>
          </p:cNvPr>
          <p:cNvSpPr/>
          <p:nvPr/>
        </p:nvSpPr>
        <p:spPr>
          <a:xfrm>
            <a:off x="0" y="0"/>
            <a:ext cx="12192000" cy="125054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000" dirty="0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</a:rPr>
              <a:t>Variables de contrôle</a:t>
            </a:r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5CD345D0-BBAD-661D-78FB-CB86A89B8FA7}"/>
              </a:ext>
            </a:extLst>
          </p:cNvPr>
          <p:cNvGrpSpPr/>
          <p:nvPr/>
        </p:nvGrpSpPr>
        <p:grpSpPr>
          <a:xfrm>
            <a:off x="11368189" y="2050613"/>
            <a:ext cx="549031" cy="3857500"/>
            <a:chOff x="10802660" y="801554"/>
            <a:chExt cx="934295" cy="5257831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D57017FC-086F-37E8-33B8-03BFCE263AE6}"/>
                </a:ext>
              </a:extLst>
            </p:cNvPr>
            <p:cNvSpPr/>
            <p:nvPr/>
          </p:nvSpPr>
          <p:spPr>
            <a:xfrm>
              <a:off x="10803546" y="1229577"/>
              <a:ext cx="933409" cy="4405693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6" name="Ellipse 15">
              <a:extLst>
                <a:ext uri="{FF2B5EF4-FFF2-40B4-BE49-F238E27FC236}">
                  <a16:creationId xmlns:a16="http://schemas.microsoft.com/office/drawing/2014/main" id="{851ADC58-80C5-A5C7-43B8-84345855684B}"/>
                </a:ext>
              </a:extLst>
            </p:cNvPr>
            <p:cNvSpPr/>
            <p:nvPr/>
          </p:nvSpPr>
          <p:spPr>
            <a:xfrm>
              <a:off x="10802660" y="801554"/>
              <a:ext cx="933409" cy="871182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" name="Ellipse 16">
              <a:extLst>
                <a:ext uri="{FF2B5EF4-FFF2-40B4-BE49-F238E27FC236}">
                  <a16:creationId xmlns:a16="http://schemas.microsoft.com/office/drawing/2014/main" id="{79129126-1A6D-C54A-F47B-B8CD1F487380}"/>
                </a:ext>
              </a:extLst>
            </p:cNvPr>
            <p:cNvSpPr/>
            <p:nvPr/>
          </p:nvSpPr>
          <p:spPr>
            <a:xfrm>
              <a:off x="10802660" y="5188203"/>
              <a:ext cx="933409" cy="871182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8" name="Ellipse 17">
            <a:extLst>
              <a:ext uri="{FF2B5EF4-FFF2-40B4-BE49-F238E27FC236}">
                <a16:creationId xmlns:a16="http://schemas.microsoft.com/office/drawing/2014/main" id="{A0D4AF24-E457-D51F-08FE-2A35531BEDCB}"/>
              </a:ext>
            </a:extLst>
          </p:cNvPr>
          <p:cNvSpPr/>
          <p:nvPr/>
        </p:nvSpPr>
        <p:spPr>
          <a:xfrm>
            <a:off x="11399084" y="3675546"/>
            <a:ext cx="496277" cy="510129"/>
          </a:xfrm>
          <a:prstGeom prst="ellipse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41D28DDB-C4AA-3F99-757D-5ACAA61ADF87}"/>
              </a:ext>
            </a:extLst>
          </p:cNvPr>
          <p:cNvGrpSpPr/>
          <p:nvPr/>
        </p:nvGrpSpPr>
        <p:grpSpPr>
          <a:xfrm>
            <a:off x="11386631" y="2290304"/>
            <a:ext cx="517517" cy="3342851"/>
            <a:chOff x="10958737" y="625627"/>
            <a:chExt cx="828179" cy="4866853"/>
          </a:xfrm>
        </p:grpSpPr>
        <p:pic>
          <p:nvPicPr>
            <p:cNvPr id="20" name="Graphique 19" descr="Badge 5 avec un remplissage uni">
              <a:extLst>
                <a:ext uri="{FF2B5EF4-FFF2-40B4-BE49-F238E27FC236}">
                  <a16:creationId xmlns:a16="http://schemas.microsoft.com/office/drawing/2014/main" id="{0B5B113E-635B-DEDB-3744-A89E28B53F4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958737" y="4725754"/>
              <a:ext cx="814117" cy="766726"/>
            </a:xfrm>
            <a:prstGeom prst="rect">
              <a:avLst/>
            </a:prstGeom>
          </p:spPr>
        </p:pic>
        <p:pic>
          <p:nvPicPr>
            <p:cNvPr id="21" name="Graphique 20" descr="Badge 4 avec un remplissage uni">
              <a:extLst>
                <a:ext uri="{FF2B5EF4-FFF2-40B4-BE49-F238E27FC236}">
                  <a16:creationId xmlns:a16="http://schemas.microsoft.com/office/drawing/2014/main" id="{4550EA48-6692-9753-6E9A-4058AEC7D03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961120" y="3676387"/>
              <a:ext cx="815939" cy="790254"/>
            </a:xfrm>
            <a:prstGeom prst="rect">
              <a:avLst/>
            </a:prstGeom>
          </p:spPr>
        </p:pic>
        <p:pic>
          <p:nvPicPr>
            <p:cNvPr id="22" name="Graphique 21" descr="Badge 3 avec un remplissage uni">
              <a:extLst>
                <a:ext uri="{FF2B5EF4-FFF2-40B4-BE49-F238E27FC236}">
                  <a16:creationId xmlns:a16="http://schemas.microsoft.com/office/drawing/2014/main" id="{BFDCC429-10E6-554C-2CBA-FCC1BF4C81E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0960585" y="2621377"/>
              <a:ext cx="819888" cy="749005"/>
            </a:xfrm>
            <a:prstGeom prst="rect">
              <a:avLst/>
            </a:prstGeom>
          </p:spPr>
        </p:pic>
        <p:pic>
          <p:nvPicPr>
            <p:cNvPr id="23" name="Graphique 22" descr="Badge avec un remplissage uni">
              <a:extLst>
                <a:ext uri="{FF2B5EF4-FFF2-40B4-BE49-F238E27FC236}">
                  <a16:creationId xmlns:a16="http://schemas.microsoft.com/office/drawing/2014/main" id="{1FA6536A-1858-D741-63F7-8DF708F9756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960220" y="1595063"/>
              <a:ext cx="819888" cy="778540"/>
            </a:xfrm>
            <a:prstGeom prst="rect">
              <a:avLst/>
            </a:prstGeom>
          </p:spPr>
        </p:pic>
        <p:pic>
          <p:nvPicPr>
            <p:cNvPr id="24" name="Graphique 23" descr="Badge 1 avec un remplissage uni">
              <a:extLst>
                <a:ext uri="{FF2B5EF4-FFF2-40B4-BE49-F238E27FC236}">
                  <a16:creationId xmlns:a16="http://schemas.microsoft.com/office/drawing/2014/main" id="{13AE81D1-6F42-B548-60D4-94B76513F2D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0961120" y="625627"/>
              <a:ext cx="825796" cy="796261"/>
            </a:xfrm>
            <a:prstGeom prst="rect">
              <a:avLst/>
            </a:prstGeom>
          </p:spPr>
        </p:pic>
      </p:grpSp>
      <p:pic>
        <p:nvPicPr>
          <p:cNvPr id="5" name="Image 4">
            <a:extLst>
              <a:ext uri="{FF2B5EF4-FFF2-40B4-BE49-F238E27FC236}">
                <a16:creationId xmlns:a16="http://schemas.microsoft.com/office/drawing/2014/main" id="{9E8AF8CE-35D4-5E71-5CDD-1B76BA4CD37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383288" y="2364640"/>
            <a:ext cx="3662095" cy="323231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1FEE6D84-5EB5-9F16-C173-A593746D438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274655" y="2440030"/>
            <a:ext cx="2381250" cy="28289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18FC0A44-09B6-A7E0-9E20-ABB0B1CBBD3D}"/>
              </a:ext>
            </a:extLst>
          </p:cNvPr>
          <p:cNvSpPr txBox="1"/>
          <p:nvPr/>
        </p:nvSpPr>
        <p:spPr>
          <a:xfrm>
            <a:off x="381000" y="1899285"/>
            <a:ext cx="351212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Bloc immobilier :</a:t>
            </a:r>
          </a:p>
          <a:p>
            <a:endParaRPr lang="fr-FR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fr-FR" dirty="0">
                <a:solidFill>
                  <a:schemeClr val="bg1"/>
                </a:solidFill>
              </a:rPr>
              <a:t>Surface Moyenne des logements</a:t>
            </a:r>
          </a:p>
          <a:p>
            <a:pPr marL="285750" indent="-285750">
              <a:buFontTx/>
              <a:buChar char="-"/>
            </a:pPr>
            <a:r>
              <a:rPr lang="fr-FR" dirty="0">
                <a:solidFill>
                  <a:schemeClr val="bg1"/>
                </a:solidFill>
              </a:rPr>
              <a:t>Le prix au m² moyen</a:t>
            </a:r>
          </a:p>
          <a:p>
            <a:pPr marL="285750" indent="-285750">
              <a:buFontTx/>
              <a:buChar char="-"/>
            </a:pPr>
            <a:r>
              <a:rPr lang="fr-FR" dirty="0">
                <a:solidFill>
                  <a:schemeClr val="bg1"/>
                </a:solidFill>
              </a:rPr>
              <a:t>La proportion de logement étant des maisons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8CADDA64-39EA-85F0-689A-37957136173F}"/>
              </a:ext>
            </a:extLst>
          </p:cNvPr>
          <p:cNvSpPr txBox="1"/>
          <p:nvPr/>
        </p:nvSpPr>
        <p:spPr>
          <a:xfrm>
            <a:off x="3973670" y="5328779"/>
            <a:ext cx="3012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Vérification multi-colinéarité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0FA3761F-60C2-C548-6CE5-15583B258EB7}"/>
              </a:ext>
            </a:extLst>
          </p:cNvPr>
          <p:cNvSpPr txBox="1"/>
          <p:nvPr/>
        </p:nvSpPr>
        <p:spPr>
          <a:xfrm>
            <a:off x="430010" y="4430785"/>
            <a:ext cx="255616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Manque de données « Base tous salariés » sur l’ensemble des années couvrant notre panel.</a:t>
            </a:r>
          </a:p>
        </p:txBody>
      </p:sp>
    </p:spTree>
    <p:extLst>
      <p:ext uri="{BB962C8B-B14F-4D97-AF65-F5344CB8AC3E}">
        <p14:creationId xmlns:p14="http://schemas.microsoft.com/office/powerpoint/2010/main" val="11471527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E004CF5-FF21-5354-5210-954E79DE04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58F25C48-7D8C-D2E0-6BC0-177F3F934824}"/>
              </a:ext>
            </a:extLst>
          </p:cNvPr>
          <p:cNvSpPr/>
          <p:nvPr/>
        </p:nvSpPr>
        <p:spPr>
          <a:xfrm>
            <a:off x="0" y="0"/>
            <a:ext cx="12192000" cy="125054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000" dirty="0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</a:rPr>
              <a:t>Salaires comme variable d’intérêt</a:t>
            </a:r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4425EF33-24D9-CFEC-56CC-1A8854A71A12}"/>
              </a:ext>
            </a:extLst>
          </p:cNvPr>
          <p:cNvGrpSpPr/>
          <p:nvPr/>
        </p:nvGrpSpPr>
        <p:grpSpPr>
          <a:xfrm>
            <a:off x="11368189" y="2217762"/>
            <a:ext cx="549031" cy="3857500"/>
            <a:chOff x="10802660" y="801554"/>
            <a:chExt cx="934295" cy="5257831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1DE61F33-CEE7-39E1-1A79-2804DEEA8CD7}"/>
                </a:ext>
              </a:extLst>
            </p:cNvPr>
            <p:cNvSpPr/>
            <p:nvPr/>
          </p:nvSpPr>
          <p:spPr>
            <a:xfrm>
              <a:off x="10803546" y="1229577"/>
              <a:ext cx="933409" cy="4405693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6" name="Ellipse 15">
              <a:extLst>
                <a:ext uri="{FF2B5EF4-FFF2-40B4-BE49-F238E27FC236}">
                  <a16:creationId xmlns:a16="http://schemas.microsoft.com/office/drawing/2014/main" id="{C44AD770-9A48-9E3E-5776-56551811C941}"/>
                </a:ext>
              </a:extLst>
            </p:cNvPr>
            <p:cNvSpPr/>
            <p:nvPr/>
          </p:nvSpPr>
          <p:spPr>
            <a:xfrm>
              <a:off x="10802660" y="801554"/>
              <a:ext cx="933409" cy="871182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" name="Ellipse 16">
              <a:extLst>
                <a:ext uri="{FF2B5EF4-FFF2-40B4-BE49-F238E27FC236}">
                  <a16:creationId xmlns:a16="http://schemas.microsoft.com/office/drawing/2014/main" id="{AB52DEAC-EF95-C5A4-B29E-B38FF85F346D}"/>
                </a:ext>
              </a:extLst>
            </p:cNvPr>
            <p:cNvSpPr/>
            <p:nvPr/>
          </p:nvSpPr>
          <p:spPr>
            <a:xfrm>
              <a:off x="10802660" y="5188203"/>
              <a:ext cx="933409" cy="871182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8" name="Ellipse 17">
            <a:extLst>
              <a:ext uri="{FF2B5EF4-FFF2-40B4-BE49-F238E27FC236}">
                <a16:creationId xmlns:a16="http://schemas.microsoft.com/office/drawing/2014/main" id="{5C5F74B8-6503-E17C-1AA9-4571C721FF10}"/>
              </a:ext>
            </a:extLst>
          </p:cNvPr>
          <p:cNvSpPr/>
          <p:nvPr/>
        </p:nvSpPr>
        <p:spPr>
          <a:xfrm>
            <a:off x="11399084" y="4569233"/>
            <a:ext cx="496277" cy="510129"/>
          </a:xfrm>
          <a:prstGeom prst="ellipse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DE4B98C3-2F84-AA94-B33F-62D9EAF1A3CC}"/>
              </a:ext>
            </a:extLst>
          </p:cNvPr>
          <p:cNvGrpSpPr/>
          <p:nvPr/>
        </p:nvGrpSpPr>
        <p:grpSpPr>
          <a:xfrm>
            <a:off x="11386631" y="2457453"/>
            <a:ext cx="517517" cy="3342851"/>
            <a:chOff x="10958737" y="625627"/>
            <a:chExt cx="828179" cy="4866853"/>
          </a:xfrm>
        </p:grpSpPr>
        <p:pic>
          <p:nvPicPr>
            <p:cNvPr id="20" name="Graphique 19" descr="Badge 5 avec un remplissage uni">
              <a:extLst>
                <a:ext uri="{FF2B5EF4-FFF2-40B4-BE49-F238E27FC236}">
                  <a16:creationId xmlns:a16="http://schemas.microsoft.com/office/drawing/2014/main" id="{0BD1144B-05A0-3945-BD17-F8017629ECC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958737" y="4725754"/>
              <a:ext cx="814117" cy="766726"/>
            </a:xfrm>
            <a:prstGeom prst="rect">
              <a:avLst/>
            </a:prstGeom>
          </p:spPr>
        </p:pic>
        <p:pic>
          <p:nvPicPr>
            <p:cNvPr id="21" name="Graphique 20" descr="Badge 4 avec un remplissage uni">
              <a:extLst>
                <a:ext uri="{FF2B5EF4-FFF2-40B4-BE49-F238E27FC236}">
                  <a16:creationId xmlns:a16="http://schemas.microsoft.com/office/drawing/2014/main" id="{E1E3E942-AA94-721F-9933-EC9BA58263E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961120" y="3676387"/>
              <a:ext cx="815939" cy="790254"/>
            </a:xfrm>
            <a:prstGeom prst="rect">
              <a:avLst/>
            </a:prstGeom>
          </p:spPr>
        </p:pic>
        <p:pic>
          <p:nvPicPr>
            <p:cNvPr id="22" name="Graphique 21" descr="Badge 3 avec un remplissage uni">
              <a:extLst>
                <a:ext uri="{FF2B5EF4-FFF2-40B4-BE49-F238E27FC236}">
                  <a16:creationId xmlns:a16="http://schemas.microsoft.com/office/drawing/2014/main" id="{7D4E8A5C-9452-D8ED-BB37-41FC80D1B22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0960585" y="2621377"/>
              <a:ext cx="819888" cy="749005"/>
            </a:xfrm>
            <a:prstGeom prst="rect">
              <a:avLst/>
            </a:prstGeom>
          </p:spPr>
        </p:pic>
        <p:pic>
          <p:nvPicPr>
            <p:cNvPr id="23" name="Graphique 22" descr="Badge avec un remplissage uni">
              <a:extLst>
                <a:ext uri="{FF2B5EF4-FFF2-40B4-BE49-F238E27FC236}">
                  <a16:creationId xmlns:a16="http://schemas.microsoft.com/office/drawing/2014/main" id="{209A0C35-9F9D-3319-35B5-D4C02301AAF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960220" y="1595063"/>
              <a:ext cx="819888" cy="778540"/>
            </a:xfrm>
            <a:prstGeom prst="rect">
              <a:avLst/>
            </a:prstGeom>
          </p:spPr>
        </p:pic>
        <p:pic>
          <p:nvPicPr>
            <p:cNvPr id="24" name="Graphique 23" descr="Badge 1 avec un remplissage uni">
              <a:extLst>
                <a:ext uri="{FF2B5EF4-FFF2-40B4-BE49-F238E27FC236}">
                  <a16:creationId xmlns:a16="http://schemas.microsoft.com/office/drawing/2014/main" id="{08AD5859-6CF7-C90F-D3D5-B5E616B707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0961120" y="625627"/>
              <a:ext cx="825796" cy="796261"/>
            </a:xfrm>
            <a:prstGeom prst="rect">
              <a:avLst/>
            </a:prstGeom>
          </p:spPr>
        </p:pic>
      </p:grpSp>
      <p:pic>
        <p:nvPicPr>
          <p:cNvPr id="4" name="Image 3">
            <a:extLst>
              <a:ext uri="{FF2B5EF4-FFF2-40B4-BE49-F238E27FC236}">
                <a16:creationId xmlns:a16="http://schemas.microsoft.com/office/drawing/2014/main" id="{EE0F447A-4645-ABD9-926D-D27E5BCABF5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87391" y="1456310"/>
            <a:ext cx="6324600" cy="12001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27FD4C50-03A8-9045-3D42-949591BFD53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890596" y="3343537"/>
            <a:ext cx="5753064" cy="296152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200ED90E-3F79-87E4-ED4A-AC386121BE33}"/>
              </a:ext>
            </a:extLst>
          </p:cNvPr>
          <p:cNvSpPr txBox="1"/>
          <p:nvPr/>
        </p:nvSpPr>
        <p:spPr>
          <a:xfrm>
            <a:off x="2766441" y="2672254"/>
            <a:ext cx="1966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Estimations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B6F64E28-F5C2-B97D-8DEC-0C809D7AC108}"/>
              </a:ext>
            </a:extLst>
          </p:cNvPr>
          <p:cNvSpPr txBox="1"/>
          <p:nvPr/>
        </p:nvSpPr>
        <p:spPr>
          <a:xfrm>
            <a:off x="695557" y="3895367"/>
            <a:ext cx="284270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Quel effet domine ?</a:t>
            </a:r>
          </a:p>
          <a:p>
            <a:endParaRPr lang="fr-FR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fr-FR" dirty="0">
                <a:solidFill>
                  <a:schemeClr val="bg1"/>
                </a:solidFill>
              </a:rPr>
              <a:t>Effet d’</a:t>
            </a:r>
            <a:r>
              <a:rPr lang="fr-FR" dirty="0" err="1">
                <a:solidFill>
                  <a:schemeClr val="bg1"/>
                </a:solidFill>
              </a:rPr>
              <a:t>accommodance</a:t>
            </a:r>
            <a:r>
              <a:rPr lang="fr-FR" dirty="0">
                <a:solidFill>
                  <a:schemeClr val="bg1"/>
                </a:solidFill>
              </a:rPr>
              <a:t> </a:t>
            </a:r>
          </a:p>
          <a:p>
            <a:pPr marL="285750" indent="-285750">
              <a:buFontTx/>
              <a:buChar char="-"/>
            </a:pPr>
            <a:r>
              <a:rPr lang="fr-FR" dirty="0">
                <a:solidFill>
                  <a:schemeClr val="bg1"/>
                </a:solidFill>
              </a:rPr>
              <a:t>La pression de l’offre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D9280ED1-2CF4-F7F7-941A-975750DCD76D}"/>
              </a:ext>
            </a:extLst>
          </p:cNvPr>
          <p:cNvSpPr txBox="1"/>
          <p:nvPr/>
        </p:nvSpPr>
        <p:spPr>
          <a:xfrm>
            <a:off x="7889188" y="1878325"/>
            <a:ext cx="27544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Des résultats surprenants</a:t>
            </a:r>
          </a:p>
        </p:txBody>
      </p:sp>
    </p:spTree>
    <p:extLst>
      <p:ext uri="{BB962C8B-B14F-4D97-AF65-F5344CB8AC3E}">
        <p14:creationId xmlns:p14="http://schemas.microsoft.com/office/powerpoint/2010/main" val="30500665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FFB6F58-977A-8A94-7C1A-D8D66667C9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3EB80D8C-7AB3-6588-1710-F95DE1AFF6C8}"/>
              </a:ext>
            </a:extLst>
          </p:cNvPr>
          <p:cNvSpPr/>
          <p:nvPr/>
        </p:nvSpPr>
        <p:spPr>
          <a:xfrm>
            <a:off x="0" y="0"/>
            <a:ext cx="12192000" cy="125054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000" dirty="0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</a:rPr>
              <a:t>Salaires comme variable d’intérêt</a:t>
            </a:r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297EA5C1-A096-3EC9-C1F0-E168E1EA4C37}"/>
              </a:ext>
            </a:extLst>
          </p:cNvPr>
          <p:cNvGrpSpPr/>
          <p:nvPr/>
        </p:nvGrpSpPr>
        <p:grpSpPr>
          <a:xfrm>
            <a:off x="11368189" y="2217762"/>
            <a:ext cx="549031" cy="3857500"/>
            <a:chOff x="10802660" y="801554"/>
            <a:chExt cx="934295" cy="5257831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132243CB-107D-81E6-C848-B85D1B3C5342}"/>
                </a:ext>
              </a:extLst>
            </p:cNvPr>
            <p:cNvSpPr/>
            <p:nvPr/>
          </p:nvSpPr>
          <p:spPr>
            <a:xfrm>
              <a:off x="10803546" y="1229577"/>
              <a:ext cx="933409" cy="4405693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6" name="Ellipse 15">
              <a:extLst>
                <a:ext uri="{FF2B5EF4-FFF2-40B4-BE49-F238E27FC236}">
                  <a16:creationId xmlns:a16="http://schemas.microsoft.com/office/drawing/2014/main" id="{177DECE4-A05C-FB7C-2E10-0B4A84C3ECF8}"/>
                </a:ext>
              </a:extLst>
            </p:cNvPr>
            <p:cNvSpPr/>
            <p:nvPr/>
          </p:nvSpPr>
          <p:spPr>
            <a:xfrm>
              <a:off x="10802660" y="801554"/>
              <a:ext cx="933409" cy="871182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" name="Ellipse 16">
              <a:extLst>
                <a:ext uri="{FF2B5EF4-FFF2-40B4-BE49-F238E27FC236}">
                  <a16:creationId xmlns:a16="http://schemas.microsoft.com/office/drawing/2014/main" id="{A8EB3EC3-3AE5-1FEA-C368-2651E7099E3A}"/>
                </a:ext>
              </a:extLst>
            </p:cNvPr>
            <p:cNvSpPr/>
            <p:nvPr/>
          </p:nvSpPr>
          <p:spPr>
            <a:xfrm>
              <a:off x="10802660" y="5188203"/>
              <a:ext cx="933409" cy="871182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8" name="Ellipse 17">
            <a:extLst>
              <a:ext uri="{FF2B5EF4-FFF2-40B4-BE49-F238E27FC236}">
                <a16:creationId xmlns:a16="http://schemas.microsoft.com/office/drawing/2014/main" id="{F54D835A-975A-4EAD-8BD4-6E1CDA3D211A}"/>
              </a:ext>
            </a:extLst>
          </p:cNvPr>
          <p:cNvSpPr/>
          <p:nvPr/>
        </p:nvSpPr>
        <p:spPr>
          <a:xfrm>
            <a:off x="11399084" y="4569233"/>
            <a:ext cx="496277" cy="510129"/>
          </a:xfrm>
          <a:prstGeom prst="ellipse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BF9FCD04-67A8-4881-2574-A516D962223A}"/>
              </a:ext>
            </a:extLst>
          </p:cNvPr>
          <p:cNvGrpSpPr/>
          <p:nvPr/>
        </p:nvGrpSpPr>
        <p:grpSpPr>
          <a:xfrm>
            <a:off x="11386631" y="2457453"/>
            <a:ext cx="517517" cy="3342851"/>
            <a:chOff x="10958737" y="625627"/>
            <a:chExt cx="828179" cy="4866853"/>
          </a:xfrm>
        </p:grpSpPr>
        <p:pic>
          <p:nvPicPr>
            <p:cNvPr id="20" name="Graphique 19" descr="Badge 5 avec un remplissage uni">
              <a:extLst>
                <a:ext uri="{FF2B5EF4-FFF2-40B4-BE49-F238E27FC236}">
                  <a16:creationId xmlns:a16="http://schemas.microsoft.com/office/drawing/2014/main" id="{BAB4D0A2-6B0B-DD75-A268-8919D4DF21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958737" y="4725754"/>
              <a:ext cx="814117" cy="766726"/>
            </a:xfrm>
            <a:prstGeom prst="rect">
              <a:avLst/>
            </a:prstGeom>
          </p:spPr>
        </p:pic>
        <p:pic>
          <p:nvPicPr>
            <p:cNvPr id="21" name="Graphique 20" descr="Badge 4 avec un remplissage uni">
              <a:extLst>
                <a:ext uri="{FF2B5EF4-FFF2-40B4-BE49-F238E27FC236}">
                  <a16:creationId xmlns:a16="http://schemas.microsoft.com/office/drawing/2014/main" id="{9482A68B-5ECD-11CC-358B-F475A197F82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961120" y="3676387"/>
              <a:ext cx="815939" cy="790254"/>
            </a:xfrm>
            <a:prstGeom prst="rect">
              <a:avLst/>
            </a:prstGeom>
          </p:spPr>
        </p:pic>
        <p:pic>
          <p:nvPicPr>
            <p:cNvPr id="22" name="Graphique 21" descr="Badge 3 avec un remplissage uni">
              <a:extLst>
                <a:ext uri="{FF2B5EF4-FFF2-40B4-BE49-F238E27FC236}">
                  <a16:creationId xmlns:a16="http://schemas.microsoft.com/office/drawing/2014/main" id="{C765F948-8146-9B00-D66E-F248823B11D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0960585" y="2621377"/>
              <a:ext cx="819888" cy="749005"/>
            </a:xfrm>
            <a:prstGeom prst="rect">
              <a:avLst/>
            </a:prstGeom>
          </p:spPr>
        </p:pic>
        <p:pic>
          <p:nvPicPr>
            <p:cNvPr id="23" name="Graphique 22" descr="Badge avec un remplissage uni">
              <a:extLst>
                <a:ext uri="{FF2B5EF4-FFF2-40B4-BE49-F238E27FC236}">
                  <a16:creationId xmlns:a16="http://schemas.microsoft.com/office/drawing/2014/main" id="{C828111A-D1FD-B755-7CF1-838A55F81C9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960220" y="1595063"/>
              <a:ext cx="819888" cy="778540"/>
            </a:xfrm>
            <a:prstGeom prst="rect">
              <a:avLst/>
            </a:prstGeom>
          </p:spPr>
        </p:pic>
        <p:pic>
          <p:nvPicPr>
            <p:cNvPr id="24" name="Graphique 23" descr="Badge 1 avec un remplissage uni">
              <a:extLst>
                <a:ext uri="{FF2B5EF4-FFF2-40B4-BE49-F238E27FC236}">
                  <a16:creationId xmlns:a16="http://schemas.microsoft.com/office/drawing/2014/main" id="{C214FBD8-B15E-E71B-328D-5DB871DFF78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0961120" y="625627"/>
              <a:ext cx="825796" cy="796261"/>
            </a:xfrm>
            <a:prstGeom prst="rect">
              <a:avLst/>
            </a:prstGeom>
          </p:spPr>
        </p:pic>
      </p:grpSp>
      <p:pic>
        <p:nvPicPr>
          <p:cNvPr id="4" name="Image 3">
            <a:extLst>
              <a:ext uri="{FF2B5EF4-FFF2-40B4-BE49-F238E27FC236}">
                <a16:creationId xmlns:a16="http://schemas.microsoft.com/office/drawing/2014/main" id="{8FE75FEC-8984-C505-6510-CFB3992C6E3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34288" y="1292633"/>
            <a:ext cx="7114223" cy="2466851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D0761C3D-A97B-F91D-9DDE-D7550A032D8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95316" y="4210216"/>
            <a:ext cx="7181600" cy="2528010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BB212C0C-90EB-F9AA-E521-9E379FF83D8A}"/>
              </a:ext>
            </a:extLst>
          </p:cNvPr>
          <p:cNvSpPr txBox="1"/>
          <p:nvPr/>
        </p:nvSpPr>
        <p:spPr>
          <a:xfrm>
            <a:off x="8175222" y="2819708"/>
            <a:ext cx="2229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Modèle en Niveau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90D72D4F-406A-FAB1-4EC3-41F15945AAC1}"/>
              </a:ext>
            </a:extLst>
          </p:cNvPr>
          <p:cNvSpPr txBox="1"/>
          <p:nvPr/>
        </p:nvSpPr>
        <p:spPr>
          <a:xfrm>
            <a:off x="456840" y="5327768"/>
            <a:ext cx="2638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Modèle en différence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6A6E097A-2A50-B779-70CD-085E131DC608}"/>
                  </a:ext>
                </a:extLst>
              </p:cNvPr>
              <p:cNvSpPr txBox="1"/>
              <p:nvPr/>
            </p:nvSpPr>
            <p:spPr>
              <a:xfrm>
                <a:off x="8463260" y="1538503"/>
                <a:ext cx="2686505" cy="289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fr-F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F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sSub>
                        <m:sSubPr>
                          <m:ctrlPr>
                            <a:rPr lang="fr-F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fr-F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fr-F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F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fr-F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F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fr-F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fr-F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6A6E097A-2A50-B779-70CD-085E131DC6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3260" y="1538503"/>
                <a:ext cx="2686505" cy="289182"/>
              </a:xfrm>
              <a:prstGeom prst="rect">
                <a:avLst/>
              </a:prstGeom>
              <a:blipFill>
                <a:blip r:embed="rId14"/>
                <a:stretch>
                  <a:fillRect l="-1587" r="-227" b="-291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348069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E54D738-7EDE-C56D-4612-A30E8855FB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E6597ED6-EACF-F522-AD97-2744862375BA}"/>
              </a:ext>
            </a:extLst>
          </p:cNvPr>
          <p:cNvSpPr/>
          <p:nvPr/>
        </p:nvSpPr>
        <p:spPr>
          <a:xfrm>
            <a:off x="0" y="0"/>
            <a:ext cx="12192000" cy="125054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000" dirty="0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</a:rPr>
              <a:t>Salaires comme variable d’intérêt</a:t>
            </a:r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38A09D1B-FA5A-AF66-7D18-14355332B643}"/>
              </a:ext>
            </a:extLst>
          </p:cNvPr>
          <p:cNvGrpSpPr/>
          <p:nvPr/>
        </p:nvGrpSpPr>
        <p:grpSpPr>
          <a:xfrm>
            <a:off x="11368189" y="2217762"/>
            <a:ext cx="549031" cy="3857500"/>
            <a:chOff x="10802660" y="801554"/>
            <a:chExt cx="934295" cy="5257831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331E17CD-EB2E-C06F-FAF9-4B161C592AB3}"/>
                </a:ext>
              </a:extLst>
            </p:cNvPr>
            <p:cNvSpPr/>
            <p:nvPr/>
          </p:nvSpPr>
          <p:spPr>
            <a:xfrm>
              <a:off x="10803546" y="1229577"/>
              <a:ext cx="933409" cy="4405693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6" name="Ellipse 15">
              <a:extLst>
                <a:ext uri="{FF2B5EF4-FFF2-40B4-BE49-F238E27FC236}">
                  <a16:creationId xmlns:a16="http://schemas.microsoft.com/office/drawing/2014/main" id="{8672A2AC-DCF0-EEBA-3157-8F7AD581EFF0}"/>
                </a:ext>
              </a:extLst>
            </p:cNvPr>
            <p:cNvSpPr/>
            <p:nvPr/>
          </p:nvSpPr>
          <p:spPr>
            <a:xfrm>
              <a:off x="10802660" y="801554"/>
              <a:ext cx="933409" cy="871182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" name="Ellipse 16">
              <a:extLst>
                <a:ext uri="{FF2B5EF4-FFF2-40B4-BE49-F238E27FC236}">
                  <a16:creationId xmlns:a16="http://schemas.microsoft.com/office/drawing/2014/main" id="{6FEF6E86-CCE3-46C8-3DF2-143A8C1177FE}"/>
                </a:ext>
              </a:extLst>
            </p:cNvPr>
            <p:cNvSpPr/>
            <p:nvPr/>
          </p:nvSpPr>
          <p:spPr>
            <a:xfrm>
              <a:off x="10802660" y="5188203"/>
              <a:ext cx="933409" cy="871182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8" name="Ellipse 17">
            <a:extLst>
              <a:ext uri="{FF2B5EF4-FFF2-40B4-BE49-F238E27FC236}">
                <a16:creationId xmlns:a16="http://schemas.microsoft.com/office/drawing/2014/main" id="{3AAB5371-1799-19C3-DFE5-338A93C29A46}"/>
              </a:ext>
            </a:extLst>
          </p:cNvPr>
          <p:cNvSpPr/>
          <p:nvPr/>
        </p:nvSpPr>
        <p:spPr>
          <a:xfrm>
            <a:off x="11399084" y="4569233"/>
            <a:ext cx="496277" cy="510129"/>
          </a:xfrm>
          <a:prstGeom prst="ellipse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AB901437-218D-ECF5-C0F2-F2C4122DA7C4}"/>
              </a:ext>
            </a:extLst>
          </p:cNvPr>
          <p:cNvGrpSpPr/>
          <p:nvPr/>
        </p:nvGrpSpPr>
        <p:grpSpPr>
          <a:xfrm>
            <a:off x="11386631" y="2457453"/>
            <a:ext cx="517517" cy="3342851"/>
            <a:chOff x="10958737" y="625627"/>
            <a:chExt cx="828179" cy="4866853"/>
          </a:xfrm>
        </p:grpSpPr>
        <p:pic>
          <p:nvPicPr>
            <p:cNvPr id="20" name="Graphique 19" descr="Badge 5 avec un remplissage uni">
              <a:extLst>
                <a:ext uri="{FF2B5EF4-FFF2-40B4-BE49-F238E27FC236}">
                  <a16:creationId xmlns:a16="http://schemas.microsoft.com/office/drawing/2014/main" id="{B8CD3D59-E16A-5583-2B6C-32DA66EF6C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958737" y="4725754"/>
              <a:ext cx="814117" cy="766726"/>
            </a:xfrm>
            <a:prstGeom prst="rect">
              <a:avLst/>
            </a:prstGeom>
          </p:spPr>
        </p:pic>
        <p:pic>
          <p:nvPicPr>
            <p:cNvPr id="21" name="Graphique 20" descr="Badge 4 avec un remplissage uni">
              <a:extLst>
                <a:ext uri="{FF2B5EF4-FFF2-40B4-BE49-F238E27FC236}">
                  <a16:creationId xmlns:a16="http://schemas.microsoft.com/office/drawing/2014/main" id="{31934041-1D64-04FA-D953-BF6EA5DCAFC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961120" y="3676387"/>
              <a:ext cx="815939" cy="790254"/>
            </a:xfrm>
            <a:prstGeom prst="rect">
              <a:avLst/>
            </a:prstGeom>
          </p:spPr>
        </p:pic>
        <p:pic>
          <p:nvPicPr>
            <p:cNvPr id="22" name="Graphique 21" descr="Badge 3 avec un remplissage uni">
              <a:extLst>
                <a:ext uri="{FF2B5EF4-FFF2-40B4-BE49-F238E27FC236}">
                  <a16:creationId xmlns:a16="http://schemas.microsoft.com/office/drawing/2014/main" id="{4FC12E08-EEEC-C05E-D384-6BD5A086789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0960585" y="2621377"/>
              <a:ext cx="819888" cy="749005"/>
            </a:xfrm>
            <a:prstGeom prst="rect">
              <a:avLst/>
            </a:prstGeom>
          </p:spPr>
        </p:pic>
        <p:pic>
          <p:nvPicPr>
            <p:cNvPr id="23" name="Graphique 22" descr="Badge avec un remplissage uni">
              <a:extLst>
                <a:ext uri="{FF2B5EF4-FFF2-40B4-BE49-F238E27FC236}">
                  <a16:creationId xmlns:a16="http://schemas.microsoft.com/office/drawing/2014/main" id="{D02A93E7-CAF2-F1CA-50BD-564638BCDEC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960220" y="1595063"/>
              <a:ext cx="819888" cy="778540"/>
            </a:xfrm>
            <a:prstGeom prst="rect">
              <a:avLst/>
            </a:prstGeom>
          </p:spPr>
        </p:pic>
        <p:pic>
          <p:nvPicPr>
            <p:cNvPr id="24" name="Graphique 23" descr="Badge 1 avec un remplissage uni">
              <a:extLst>
                <a:ext uri="{FF2B5EF4-FFF2-40B4-BE49-F238E27FC236}">
                  <a16:creationId xmlns:a16="http://schemas.microsoft.com/office/drawing/2014/main" id="{84F07C97-BADD-31F4-F6FB-C38E3276D86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0961120" y="625627"/>
              <a:ext cx="825796" cy="796261"/>
            </a:xfrm>
            <a:prstGeom prst="rect">
              <a:avLst/>
            </a:prstGeom>
          </p:spPr>
        </p:pic>
      </p:grpSp>
      <p:pic>
        <p:nvPicPr>
          <p:cNvPr id="4" name="Image 3">
            <a:extLst>
              <a:ext uri="{FF2B5EF4-FFF2-40B4-BE49-F238E27FC236}">
                <a16:creationId xmlns:a16="http://schemas.microsoft.com/office/drawing/2014/main" id="{26476C84-3B26-099A-88D6-DF6934B49CF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618448" y="3900246"/>
            <a:ext cx="3451230" cy="258842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C6662857-2AD3-A29E-44E2-71C7AA42CFF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70430" y="3900246"/>
            <a:ext cx="4371133" cy="258842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5F81B8FC-7EB8-593E-E71C-FEF551C7F9F3}"/>
              </a:ext>
            </a:extLst>
          </p:cNvPr>
          <p:cNvSpPr txBox="1"/>
          <p:nvPr/>
        </p:nvSpPr>
        <p:spPr>
          <a:xfrm>
            <a:off x="2158338" y="6488668"/>
            <a:ext cx="2354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Test de cointégration 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B44DA689-D3F0-8E1F-8BC8-A3AF8317921A}"/>
              </a:ext>
            </a:extLst>
          </p:cNvPr>
          <p:cNvSpPr txBox="1"/>
          <p:nvPr/>
        </p:nvSpPr>
        <p:spPr>
          <a:xfrm>
            <a:off x="7162585" y="6488668"/>
            <a:ext cx="2362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Estimation du modèle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55DD8B6F-D9E6-7611-5A52-94ED957FF263}"/>
              </a:ext>
            </a:extLst>
          </p:cNvPr>
          <p:cNvSpPr txBox="1"/>
          <p:nvPr/>
        </p:nvSpPr>
        <p:spPr>
          <a:xfrm>
            <a:off x="4067442" y="2567057"/>
            <a:ext cx="30951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Estimation Panel ECM simple</a:t>
            </a:r>
          </a:p>
        </p:txBody>
      </p:sp>
      <p:pic>
        <p:nvPicPr>
          <p:cNvPr id="10" name="Image 9" descr="Une image contenant capture d’écran, texte, Police, ligne&#10;&#10;Le contenu généré par l’IA peut être incorrect.">
            <a:extLst>
              <a:ext uri="{FF2B5EF4-FFF2-40B4-BE49-F238E27FC236}">
                <a16:creationId xmlns:a16="http://schemas.microsoft.com/office/drawing/2014/main" id="{F86FF57E-9FD4-47C2-12B0-3C71086B756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9248" y="1360494"/>
            <a:ext cx="5715294" cy="120656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D3140D86-5D7C-CD42-D0B2-E7B91134D86A}"/>
                  </a:ext>
                </a:extLst>
              </p:cNvPr>
              <p:cNvSpPr txBox="1"/>
              <p:nvPr/>
            </p:nvSpPr>
            <p:spPr>
              <a:xfrm>
                <a:off x="3393493" y="3139818"/>
                <a:ext cx="5129866" cy="289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r>
                            <a:rPr lang="fr-F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fr-F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F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fr-F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fr-F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fr-F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F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 </m:t>
                      </m:r>
                      <m:r>
                        <a:rPr lang="fr-F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fr-F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</m:t>
                      </m:r>
                      <m:sSub>
                        <m:sSubPr>
                          <m:ctrlPr>
                            <a:rPr lang="fr-F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fr-F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fr-F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fr-F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fr-F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fr-F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fr-F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+ </m:t>
                      </m:r>
                      <m:r>
                        <a:rPr lang="fr-F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r>
                        <a:rPr lang="fr-F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</m:t>
                      </m:r>
                      <m:sSub>
                        <m:sSubPr>
                          <m:ctrlPr>
                            <a:rPr lang="fr-F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fr-F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fr-F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F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fr-F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F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fr-F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fr-F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D3140D86-5D7C-CD42-D0B2-E7B91134D8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3493" y="3139818"/>
                <a:ext cx="5129866" cy="289182"/>
              </a:xfrm>
              <a:prstGeom prst="rect">
                <a:avLst/>
              </a:prstGeom>
              <a:blipFill>
                <a:blip r:embed="rId15"/>
                <a:stretch>
                  <a:fillRect t="-6250" b="-3125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651619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442DD7C-B2FD-14E0-9E45-0F6C0AB5F2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7ABC99D8-3B70-7EE7-E7EA-3D21A7E071F2}"/>
              </a:ext>
            </a:extLst>
          </p:cNvPr>
          <p:cNvSpPr/>
          <p:nvPr/>
        </p:nvSpPr>
        <p:spPr>
          <a:xfrm>
            <a:off x="0" y="0"/>
            <a:ext cx="12192000" cy="125054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000" dirty="0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</a:rPr>
              <a:t>Mutations comme variable d’intérêt</a:t>
            </a:r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D47BCF8C-7747-B1F2-C610-26EF92640A8E}"/>
              </a:ext>
            </a:extLst>
          </p:cNvPr>
          <p:cNvGrpSpPr/>
          <p:nvPr/>
        </p:nvGrpSpPr>
        <p:grpSpPr>
          <a:xfrm>
            <a:off x="11368189" y="2217762"/>
            <a:ext cx="549031" cy="3857500"/>
            <a:chOff x="10802660" y="801554"/>
            <a:chExt cx="934295" cy="5257831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86AD9905-FDBC-CCFF-3F25-386D30C7AD31}"/>
                </a:ext>
              </a:extLst>
            </p:cNvPr>
            <p:cNvSpPr/>
            <p:nvPr/>
          </p:nvSpPr>
          <p:spPr>
            <a:xfrm>
              <a:off x="10803546" y="1229577"/>
              <a:ext cx="933409" cy="4405693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6" name="Ellipse 15">
              <a:extLst>
                <a:ext uri="{FF2B5EF4-FFF2-40B4-BE49-F238E27FC236}">
                  <a16:creationId xmlns:a16="http://schemas.microsoft.com/office/drawing/2014/main" id="{06030FD7-E467-53AF-18A6-E8B2624BAD8B}"/>
                </a:ext>
              </a:extLst>
            </p:cNvPr>
            <p:cNvSpPr/>
            <p:nvPr/>
          </p:nvSpPr>
          <p:spPr>
            <a:xfrm>
              <a:off x="10802660" y="801554"/>
              <a:ext cx="933409" cy="871182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" name="Ellipse 16">
              <a:extLst>
                <a:ext uri="{FF2B5EF4-FFF2-40B4-BE49-F238E27FC236}">
                  <a16:creationId xmlns:a16="http://schemas.microsoft.com/office/drawing/2014/main" id="{DCFE31CF-7133-0EB9-2234-745502B4D454}"/>
                </a:ext>
              </a:extLst>
            </p:cNvPr>
            <p:cNvSpPr/>
            <p:nvPr/>
          </p:nvSpPr>
          <p:spPr>
            <a:xfrm>
              <a:off x="10802660" y="5188203"/>
              <a:ext cx="933409" cy="871182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8" name="Ellipse 17">
            <a:extLst>
              <a:ext uri="{FF2B5EF4-FFF2-40B4-BE49-F238E27FC236}">
                <a16:creationId xmlns:a16="http://schemas.microsoft.com/office/drawing/2014/main" id="{E9AF491F-9830-1035-3A52-8C08C968217D}"/>
              </a:ext>
            </a:extLst>
          </p:cNvPr>
          <p:cNvSpPr/>
          <p:nvPr/>
        </p:nvSpPr>
        <p:spPr>
          <a:xfrm>
            <a:off x="11399084" y="5290175"/>
            <a:ext cx="496277" cy="510129"/>
          </a:xfrm>
          <a:prstGeom prst="ellipse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F413C660-D730-D060-4E68-559C5BE2AE64}"/>
              </a:ext>
            </a:extLst>
          </p:cNvPr>
          <p:cNvGrpSpPr/>
          <p:nvPr/>
        </p:nvGrpSpPr>
        <p:grpSpPr>
          <a:xfrm>
            <a:off x="11386631" y="2457453"/>
            <a:ext cx="517517" cy="3342851"/>
            <a:chOff x="10958737" y="625627"/>
            <a:chExt cx="828179" cy="4866853"/>
          </a:xfrm>
        </p:grpSpPr>
        <p:pic>
          <p:nvPicPr>
            <p:cNvPr id="20" name="Graphique 19" descr="Badge 5 avec un remplissage uni">
              <a:extLst>
                <a:ext uri="{FF2B5EF4-FFF2-40B4-BE49-F238E27FC236}">
                  <a16:creationId xmlns:a16="http://schemas.microsoft.com/office/drawing/2014/main" id="{D8B98AD9-16F2-111E-DA02-443292AA753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958737" y="4725754"/>
              <a:ext cx="814117" cy="766726"/>
            </a:xfrm>
            <a:prstGeom prst="rect">
              <a:avLst/>
            </a:prstGeom>
          </p:spPr>
        </p:pic>
        <p:pic>
          <p:nvPicPr>
            <p:cNvPr id="21" name="Graphique 20" descr="Badge 4 avec un remplissage uni">
              <a:extLst>
                <a:ext uri="{FF2B5EF4-FFF2-40B4-BE49-F238E27FC236}">
                  <a16:creationId xmlns:a16="http://schemas.microsoft.com/office/drawing/2014/main" id="{ABA3F25F-D8C3-15E7-0414-8D8BB6F043D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961120" y="3676387"/>
              <a:ext cx="815939" cy="790254"/>
            </a:xfrm>
            <a:prstGeom prst="rect">
              <a:avLst/>
            </a:prstGeom>
          </p:spPr>
        </p:pic>
        <p:pic>
          <p:nvPicPr>
            <p:cNvPr id="22" name="Graphique 21" descr="Badge 3 avec un remplissage uni">
              <a:extLst>
                <a:ext uri="{FF2B5EF4-FFF2-40B4-BE49-F238E27FC236}">
                  <a16:creationId xmlns:a16="http://schemas.microsoft.com/office/drawing/2014/main" id="{271D2431-D976-948D-17DD-3CB51EEDF2D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0960585" y="2621377"/>
              <a:ext cx="819888" cy="749005"/>
            </a:xfrm>
            <a:prstGeom prst="rect">
              <a:avLst/>
            </a:prstGeom>
          </p:spPr>
        </p:pic>
        <p:pic>
          <p:nvPicPr>
            <p:cNvPr id="23" name="Graphique 22" descr="Badge avec un remplissage uni">
              <a:extLst>
                <a:ext uri="{FF2B5EF4-FFF2-40B4-BE49-F238E27FC236}">
                  <a16:creationId xmlns:a16="http://schemas.microsoft.com/office/drawing/2014/main" id="{0B8FB0CE-B0D1-F61D-6B49-6F6D912464E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960220" y="1595063"/>
              <a:ext cx="819888" cy="778540"/>
            </a:xfrm>
            <a:prstGeom prst="rect">
              <a:avLst/>
            </a:prstGeom>
          </p:spPr>
        </p:pic>
        <p:pic>
          <p:nvPicPr>
            <p:cNvPr id="24" name="Graphique 23" descr="Badge 1 avec un remplissage uni">
              <a:extLst>
                <a:ext uri="{FF2B5EF4-FFF2-40B4-BE49-F238E27FC236}">
                  <a16:creationId xmlns:a16="http://schemas.microsoft.com/office/drawing/2014/main" id="{358994E9-4ABB-630B-E9BB-F532A9B7A50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0961120" y="625627"/>
              <a:ext cx="825796" cy="796261"/>
            </a:xfrm>
            <a:prstGeom prst="rect">
              <a:avLst/>
            </a:prstGeom>
          </p:spPr>
        </p:pic>
      </p:grpSp>
      <p:pic>
        <p:nvPicPr>
          <p:cNvPr id="5" name="Image 4">
            <a:extLst>
              <a:ext uri="{FF2B5EF4-FFF2-40B4-BE49-F238E27FC236}">
                <a16:creationId xmlns:a16="http://schemas.microsoft.com/office/drawing/2014/main" id="{BB067D34-D182-CFF5-0BBA-952BA148682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30393" y="1608846"/>
            <a:ext cx="5743575" cy="1514475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FA6C2CEC-A90A-B9F4-5CBF-DC5CB4005BD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888057" y="3596986"/>
            <a:ext cx="5646418" cy="2741468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3B14F37C-171F-F18D-9B29-7DC190249CFB}"/>
              </a:ext>
            </a:extLst>
          </p:cNvPr>
          <p:cNvSpPr txBox="1"/>
          <p:nvPr/>
        </p:nvSpPr>
        <p:spPr>
          <a:xfrm>
            <a:off x="498763" y="4342718"/>
            <a:ext cx="404552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Un effet négatif des salaires sur les mutations  dans le modèle des variables en niveau.</a:t>
            </a:r>
            <a:br>
              <a:rPr lang="fr-FR" dirty="0">
                <a:solidFill>
                  <a:schemeClr val="bg1"/>
                </a:solidFill>
              </a:rPr>
            </a:br>
            <a:br>
              <a:rPr lang="fr-FR" dirty="0">
                <a:solidFill>
                  <a:schemeClr val="bg1"/>
                </a:solidFill>
              </a:rPr>
            </a:br>
            <a:r>
              <a:rPr lang="fr-FR" dirty="0">
                <a:solidFill>
                  <a:schemeClr val="bg1"/>
                </a:solidFill>
              </a:rPr>
              <a:t>Un résultat tout aussi surprenant.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E74E16AF-694C-A613-10CE-227B148E9AD0}"/>
                  </a:ext>
                </a:extLst>
              </p:cNvPr>
              <p:cNvSpPr txBox="1"/>
              <p:nvPr/>
            </p:nvSpPr>
            <p:spPr>
              <a:xfrm>
                <a:off x="7500369" y="2168271"/>
                <a:ext cx="2841419" cy="289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fr-F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F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sSub>
                        <m:sSubPr>
                          <m:ctrlPr>
                            <a:rPr lang="fr-F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fr-F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fr-F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F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fr-F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F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fr-F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fr-F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E74E16AF-694C-A613-10CE-227B148E9A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0369" y="2168271"/>
                <a:ext cx="2841419" cy="289182"/>
              </a:xfrm>
              <a:prstGeom prst="rect">
                <a:avLst/>
              </a:prstGeom>
              <a:blipFill>
                <a:blip r:embed="rId14"/>
                <a:stretch>
                  <a:fillRect t="-2128" b="-3191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935255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3AA74AC-198C-A4F0-BE9E-80383ED190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313D18C6-B062-88BF-181D-90E639BF8E02}"/>
              </a:ext>
            </a:extLst>
          </p:cNvPr>
          <p:cNvSpPr/>
          <p:nvPr/>
        </p:nvSpPr>
        <p:spPr>
          <a:xfrm>
            <a:off x="0" y="0"/>
            <a:ext cx="12192000" cy="125054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000" dirty="0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</a:rPr>
              <a:t>Mutations comme variable d’intérêt</a:t>
            </a:r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1E0EF7F0-7689-3143-A1EE-7AF899A522B6}"/>
              </a:ext>
            </a:extLst>
          </p:cNvPr>
          <p:cNvGrpSpPr/>
          <p:nvPr/>
        </p:nvGrpSpPr>
        <p:grpSpPr>
          <a:xfrm>
            <a:off x="11368189" y="2217762"/>
            <a:ext cx="549031" cy="3857500"/>
            <a:chOff x="10802660" y="801554"/>
            <a:chExt cx="934295" cy="5257831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4EB80FC5-1B3D-F949-BB5A-883D391BDCF0}"/>
                </a:ext>
              </a:extLst>
            </p:cNvPr>
            <p:cNvSpPr/>
            <p:nvPr/>
          </p:nvSpPr>
          <p:spPr>
            <a:xfrm>
              <a:off x="10803546" y="1229577"/>
              <a:ext cx="933409" cy="4405693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6" name="Ellipse 15">
              <a:extLst>
                <a:ext uri="{FF2B5EF4-FFF2-40B4-BE49-F238E27FC236}">
                  <a16:creationId xmlns:a16="http://schemas.microsoft.com/office/drawing/2014/main" id="{E1A34D5E-DEAE-8C82-A3C6-BE1CC26B4E90}"/>
                </a:ext>
              </a:extLst>
            </p:cNvPr>
            <p:cNvSpPr/>
            <p:nvPr/>
          </p:nvSpPr>
          <p:spPr>
            <a:xfrm>
              <a:off x="10802660" y="801554"/>
              <a:ext cx="933409" cy="871182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" name="Ellipse 16">
              <a:extLst>
                <a:ext uri="{FF2B5EF4-FFF2-40B4-BE49-F238E27FC236}">
                  <a16:creationId xmlns:a16="http://schemas.microsoft.com/office/drawing/2014/main" id="{9D34C107-18B7-E9C4-9D25-8598049469FB}"/>
                </a:ext>
              </a:extLst>
            </p:cNvPr>
            <p:cNvSpPr/>
            <p:nvPr/>
          </p:nvSpPr>
          <p:spPr>
            <a:xfrm>
              <a:off x="10802660" y="5188203"/>
              <a:ext cx="933409" cy="871182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8" name="Ellipse 17">
            <a:extLst>
              <a:ext uri="{FF2B5EF4-FFF2-40B4-BE49-F238E27FC236}">
                <a16:creationId xmlns:a16="http://schemas.microsoft.com/office/drawing/2014/main" id="{67E74944-13E7-921C-DED6-6C98C92FFB36}"/>
              </a:ext>
            </a:extLst>
          </p:cNvPr>
          <p:cNvSpPr/>
          <p:nvPr/>
        </p:nvSpPr>
        <p:spPr>
          <a:xfrm>
            <a:off x="11399084" y="5290175"/>
            <a:ext cx="496277" cy="510129"/>
          </a:xfrm>
          <a:prstGeom prst="ellipse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FD2D8C10-F438-F8E3-CF6B-75BB868F97AA}"/>
              </a:ext>
            </a:extLst>
          </p:cNvPr>
          <p:cNvGrpSpPr/>
          <p:nvPr/>
        </p:nvGrpSpPr>
        <p:grpSpPr>
          <a:xfrm>
            <a:off x="11386631" y="2457453"/>
            <a:ext cx="517517" cy="3342851"/>
            <a:chOff x="10958737" y="625627"/>
            <a:chExt cx="828179" cy="4866853"/>
          </a:xfrm>
        </p:grpSpPr>
        <p:pic>
          <p:nvPicPr>
            <p:cNvPr id="20" name="Graphique 19" descr="Badge 5 avec un remplissage uni">
              <a:extLst>
                <a:ext uri="{FF2B5EF4-FFF2-40B4-BE49-F238E27FC236}">
                  <a16:creationId xmlns:a16="http://schemas.microsoft.com/office/drawing/2014/main" id="{A683A58D-EEE4-49BB-7049-5C4B8FA3E0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958737" y="4725754"/>
              <a:ext cx="814117" cy="766726"/>
            </a:xfrm>
            <a:prstGeom prst="rect">
              <a:avLst/>
            </a:prstGeom>
          </p:spPr>
        </p:pic>
        <p:pic>
          <p:nvPicPr>
            <p:cNvPr id="21" name="Graphique 20" descr="Badge 4 avec un remplissage uni">
              <a:extLst>
                <a:ext uri="{FF2B5EF4-FFF2-40B4-BE49-F238E27FC236}">
                  <a16:creationId xmlns:a16="http://schemas.microsoft.com/office/drawing/2014/main" id="{A9C66AA7-C76E-CD72-7D7A-1032AC4F294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961120" y="3676387"/>
              <a:ext cx="815939" cy="790254"/>
            </a:xfrm>
            <a:prstGeom prst="rect">
              <a:avLst/>
            </a:prstGeom>
          </p:spPr>
        </p:pic>
        <p:pic>
          <p:nvPicPr>
            <p:cNvPr id="22" name="Graphique 21" descr="Badge 3 avec un remplissage uni">
              <a:extLst>
                <a:ext uri="{FF2B5EF4-FFF2-40B4-BE49-F238E27FC236}">
                  <a16:creationId xmlns:a16="http://schemas.microsoft.com/office/drawing/2014/main" id="{62B0F35F-89CF-8596-F2DD-2B1F5DBCDB3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0960585" y="2621377"/>
              <a:ext cx="819888" cy="749005"/>
            </a:xfrm>
            <a:prstGeom prst="rect">
              <a:avLst/>
            </a:prstGeom>
          </p:spPr>
        </p:pic>
        <p:pic>
          <p:nvPicPr>
            <p:cNvPr id="23" name="Graphique 22" descr="Badge avec un remplissage uni">
              <a:extLst>
                <a:ext uri="{FF2B5EF4-FFF2-40B4-BE49-F238E27FC236}">
                  <a16:creationId xmlns:a16="http://schemas.microsoft.com/office/drawing/2014/main" id="{D1CC1DC6-3704-86F1-AAC1-EA32A884C40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960220" y="1595063"/>
              <a:ext cx="819888" cy="778540"/>
            </a:xfrm>
            <a:prstGeom prst="rect">
              <a:avLst/>
            </a:prstGeom>
          </p:spPr>
        </p:pic>
        <p:pic>
          <p:nvPicPr>
            <p:cNvPr id="24" name="Graphique 23" descr="Badge 1 avec un remplissage uni">
              <a:extLst>
                <a:ext uri="{FF2B5EF4-FFF2-40B4-BE49-F238E27FC236}">
                  <a16:creationId xmlns:a16="http://schemas.microsoft.com/office/drawing/2014/main" id="{32FA0E69-DEC9-2938-864F-E32F22A9766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0961120" y="625627"/>
              <a:ext cx="825796" cy="796261"/>
            </a:xfrm>
            <a:prstGeom prst="rect">
              <a:avLst/>
            </a:prstGeom>
          </p:spPr>
        </p:pic>
      </p:grpSp>
      <p:pic>
        <p:nvPicPr>
          <p:cNvPr id="4" name="Image 3">
            <a:extLst>
              <a:ext uri="{FF2B5EF4-FFF2-40B4-BE49-F238E27FC236}">
                <a16:creationId xmlns:a16="http://schemas.microsoft.com/office/drawing/2014/main" id="{88E6CE2F-D965-D9C8-80B4-F08263777EF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88368" y="1489279"/>
            <a:ext cx="6849575" cy="2441646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A82E6C23-4E04-FB7C-65E2-6004D0B5F32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583880" y="4248000"/>
            <a:ext cx="6729081" cy="2376207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1CE35457-8AD1-52EF-2861-9C330C4AAC1C}"/>
              </a:ext>
            </a:extLst>
          </p:cNvPr>
          <p:cNvSpPr txBox="1"/>
          <p:nvPr/>
        </p:nvSpPr>
        <p:spPr>
          <a:xfrm>
            <a:off x="8083108" y="2494423"/>
            <a:ext cx="2229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Modèle en Niveau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2FD26D4-3DCB-19ED-552D-90C7B8A00E20}"/>
              </a:ext>
            </a:extLst>
          </p:cNvPr>
          <p:cNvSpPr txBox="1"/>
          <p:nvPr/>
        </p:nvSpPr>
        <p:spPr>
          <a:xfrm>
            <a:off x="868896" y="5307390"/>
            <a:ext cx="2638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Modèle en différence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102AA014-580C-C1B1-CDB6-C81E03614491}"/>
                  </a:ext>
                </a:extLst>
              </p:cNvPr>
              <p:cNvSpPr txBox="1"/>
              <p:nvPr/>
            </p:nvSpPr>
            <p:spPr>
              <a:xfrm>
                <a:off x="8463260" y="1538503"/>
                <a:ext cx="2841419" cy="289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fr-F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F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sSub>
                        <m:sSubPr>
                          <m:ctrlPr>
                            <a:rPr lang="fr-F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fr-F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fr-F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F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fr-F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F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fr-F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fr-F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102AA014-580C-C1B1-CDB6-C81E036144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3260" y="1538503"/>
                <a:ext cx="2841419" cy="289182"/>
              </a:xfrm>
              <a:prstGeom prst="rect">
                <a:avLst/>
              </a:prstGeom>
              <a:blipFill>
                <a:blip r:embed="rId14"/>
                <a:stretch>
                  <a:fillRect b="-291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391313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4B5EBE7-E999-920E-3124-D4F15E6D65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FCC3CF0F-D1EA-995B-1530-7B7AEF812769}"/>
              </a:ext>
            </a:extLst>
          </p:cNvPr>
          <p:cNvSpPr/>
          <p:nvPr/>
        </p:nvSpPr>
        <p:spPr>
          <a:xfrm>
            <a:off x="0" y="0"/>
            <a:ext cx="12192000" cy="125054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000" dirty="0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</a:rPr>
              <a:t>Mutations comme variable d’intérêt</a:t>
            </a:r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F20D6306-E76F-1255-669A-8C378B313451}"/>
              </a:ext>
            </a:extLst>
          </p:cNvPr>
          <p:cNvGrpSpPr/>
          <p:nvPr/>
        </p:nvGrpSpPr>
        <p:grpSpPr>
          <a:xfrm>
            <a:off x="11368189" y="2217762"/>
            <a:ext cx="549031" cy="3857500"/>
            <a:chOff x="10802660" y="801554"/>
            <a:chExt cx="934295" cy="5257831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A57A8046-F3E1-4A16-A417-6FC0845C7EDD}"/>
                </a:ext>
              </a:extLst>
            </p:cNvPr>
            <p:cNvSpPr/>
            <p:nvPr/>
          </p:nvSpPr>
          <p:spPr>
            <a:xfrm>
              <a:off x="10803546" y="1229577"/>
              <a:ext cx="933409" cy="4405693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6" name="Ellipse 15">
              <a:extLst>
                <a:ext uri="{FF2B5EF4-FFF2-40B4-BE49-F238E27FC236}">
                  <a16:creationId xmlns:a16="http://schemas.microsoft.com/office/drawing/2014/main" id="{1CA86235-C3A0-18E7-72F1-34D6AEB8BA2C}"/>
                </a:ext>
              </a:extLst>
            </p:cNvPr>
            <p:cNvSpPr/>
            <p:nvPr/>
          </p:nvSpPr>
          <p:spPr>
            <a:xfrm>
              <a:off x="10802660" y="801554"/>
              <a:ext cx="933409" cy="871182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" name="Ellipse 16">
              <a:extLst>
                <a:ext uri="{FF2B5EF4-FFF2-40B4-BE49-F238E27FC236}">
                  <a16:creationId xmlns:a16="http://schemas.microsoft.com/office/drawing/2014/main" id="{26996B67-2F2D-310B-C97F-F9F8EAE8FE0A}"/>
                </a:ext>
              </a:extLst>
            </p:cNvPr>
            <p:cNvSpPr/>
            <p:nvPr/>
          </p:nvSpPr>
          <p:spPr>
            <a:xfrm>
              <a:off x="10802660" y="5188203"/>
              <a:ext cx="933409" cy="871182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8" name="Ellipse 17">
            <a:extLst>
              <a:ext uri="{FF2B5EF4-FFF2-40B4-BE49-F238E27FC236}">
                <a16:creationId xmlns:a16="http://schemas.microsoft.com/office/drawing/2014/main" id="{CD4896CE-FE8D-3D01-C27A-EB2ED43DD8B6}"/>
              </a:ext>
            </a:extLst>
          </p:cNvPr>
          <p:cNvSpPr/>
          <p:nvPr/>
        </p:nvSpPr>
        <p:spPr>
          <a:xfrm>
            <a:off x="11399084" y="5290175"/>
            <a:ext cx="496277" cy="510129"/>
          </a:xfrm>
          <a:prstGeom prst="ellipse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C2BFE92F-09E9-DF5D-BC7C-19B54261E263}"/>
              </a:ext>
            </a:extLst>
          </p:cNvPr>
          <p:cNvGrpSpPr/>
          <p:nvPr/>
        </p:nvGrpSpPr>
        <p:grpSpPr>
          <a:xfrm>
            <a:off x="11386631" y="2457453"/>
            <a:ext cx="517517" cy="3342851"/>
            <a:chOff x="10958737" y="625627"/>
            <a:chExt cx="828179" cy="4866853"/>
          </a:xfrm>
        </p:grpSpPr>
        <p:pic>
          <p:nvPicPr>
            <p:cNvPr id="20" name="Graphique 19" descr="Badge 5 avec un remplissage uni">
              <a:extLst>
                <a:ext uri="{FF2B5EF4-FFF2-40B4-BE49-F238E27FC236}">
                  <a16:creationId xmlns:a16="http://schemas.microsoft.com/office/drawing/2014/main" id="{A3AD8700-6955-7472-83AF-193EC21B18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958737" y="4725754"/>
              <a:ext cx="814117" cy="766726"/>
            </a:xfrm>
            <a:prstGeom prst="rect">
              <a:avLst/>
            </a:prstGeom>
          </p:spPr>
        </p:pic>
        <p:pic>
          <p:nvPicPr>
            <p:cNvPr id="21" name="Graphique 20" descr="Badge 4 avec un remplissage uni">
              <a:extLst>
                <a:ext uri="{FF2B5EF4-FFF2-40B4-BE49-F238E27FC236}">
                  <a16:creationId xmlns:a16="http://schemas.microsoft.com/office/drawing/2014/main" id="{A73FDDCC-3565-9B85-5DE3-9BDE3EC1D99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961120" y="3676387"/>
              <a:ext cx="815939" cy="790254"/>
            </a:xfrm>
            <a:prstGeom prst="rect">
              <a:avLst/>
            </a:prstGeom>
          </p:spPr>
        </p:pic>
        <p:pic>
          <p:nvPicPr>
            <p:cNvPr id="22" name="Graphique 21" descr="Badge 3 avec un remplissage uni">
              <a:extLst>
                <a:ext uri="{FF2B5EF4-FFF2-40B4-BE49-F238E27FC236}">
                  <a16:creationId xmlns:a16="http://schemas.microsoft.com/office/drawing/2014/main" id="{8BD928E5-2BE8-63CB-FB3A-5BDE2FAE49F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0960585" y="2621377"/>
              <a:ext cx="819888" cy="749005"/>
            </a:xfrm>
            <a:prstGeom prst="rect">
              <a:avLst/>
            </a:prstGeom>
          </p:spPr>
        </p:pic>
        <p:pic>
          <p:nvPicPr>
            <p:cNvPr id="23" name="Graphique 22" descr="Badge avec un remplissage uni">
              <a:extLst>
                <a:ext uri="{FF2B5EF4-FFF2-40B4-BE49-F238E27FC236}">
                  <a16:creationId xmlns:a16="http://schemas.microsoft.com/office/drawing/2014/main" id="{E92BD397-863D-76C7-C11E-A4CED15BC8B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960220" y="1595063"/>
              <a:ext cx="819888" cy="778540"/>
            </a:xfrm>
            <a:prstGeom prst="rect">
              <a:avLst/>
            </a:prstGeom>
          </p:spPr>
        </p:pic>
        <p:pic>
          <p:nvPicPr>
            <p:cNvPr id="24" name="Graphique 23" descr="Badge 1 avec un remplissage uni">
              <a:extLst>
                <a:ext uri="{FF2B5EF4-FFF2-40B4-BE49-F238E27FC236}">
                  <a16:creationId xmlns:a16="http://schemas.microsoft.com/office/drawing/2014/main" id="{DF094F89-0FFA-14B1-E558-51E5D07975F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0961120" y="625627"/>
              <a:ext cx="825796" cy="796261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8FBCE0E0-C385-4A60-5106-CF452ADEAD76}"/>
                  </a:ext>
                </a:extLst>
              </p:cNvPr>
              <p:cNvSpPr txBox="1"/>
              <p:nvPr/>
            </p:nvSpPr>
            <p:spPr>
              <a:xfrm>
                <a:off x="6697802" y="1624574"/>
                <a:ext cx="5129866" cy="289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r>
                            <a:rPr lang="fr-F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fr-F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F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fr-F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fr-F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fr-F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F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 </m:t>
                      </m:r>
                      <m:r>
                        <a:rPr lang="fr-F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fr-F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</m:t>
                      </m:r>
                      <m:sSub>
                        <m:sSubPr>
                          <m:ctrlPr>
                            <a:rPr lang="fr-F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fr-F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fr-F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fr-F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fr-F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fr-F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fr-F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+ </m:t>
                      </m:r>
                      <m:r>
                        <a:rPr lang="fr-F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r>
                        <a:rPr lang="fr-F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</m:t>
                      </m:r>
                      <m:sSub>
                        <m:sSubPr>
                          <m:ctrlPr>
                            <a:rPr lang="fr-F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fr-F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fr-F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F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fr-F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F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fr-F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fr-F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8FBCE0E0-C385-4A60-5106-CF452ADEAD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7802" y="1624574"/>
                <a:ext cx="5129866" cy="289182"/>
              </a:xfrm>
              <a:prstGeom prst="rect">
                <a:avLst/>
              </a:prstGeom>
              <a:blipFill>
                <a:blip r:embed="rId12"/>
                <a:stretch>
                  <a:fillRect l="-713" t="-4167" b="-3125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Image 8">
            <a:extLst>
              <a:ext uri="{FF2B5EF4-FFF2-40B4-BE49-F238E27FC236}">
                <a16:creationId xmlns:a16="http://schemas.microsoft.com/office/drawing/2014/main" id="{76E6BF5D-1EFB-A66B-70DF-3FCAF759838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903971" y="2886729"/>
            <a:ext cx="3688061" cy="3032691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E673F521-C19C-9347-B0C5-2E8E984409F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695867" y="3553622"/>
            <a:ext cx="3381375" cy="2028825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3EF33C2E-8087-67B4-1033-E2DBB31B6F3C}"/>
              </a:ext>
            </a:extLst>
          </p:cNvPr>
          <p:cNvSpPr txBox="1"/>
          <p:nvPr/>
        </p:nvSpPr>
        <p:spPr>
          <a:xfrm>
            <a:off x="2340842" y="5550088"/>
            <a:ext cx="2354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Test de cointégration 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0DFE9A83-DAB2-E297-4E0A-3A188D68F4CC}"/>
              </a:ext>
            </a:extLst>
          </p:cNvPr>
          <p:cNvSpPr txBox="1"/>
          <p:nvPr/>
        </p:nvSpPr>
        <p:spPr>
          <a:xfrm>
            <a:off x="7566523" y="5919420"/>
            <a:ext cx="2362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Estimation du modèle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E17A25A4-DCD3-4107-0B6A-49ACE7FA5BF5}"/>
              </a:ext>
            </a:extLst>
          </p:cNvPr>
          <p:cNvSpPr txBox="1"/>
          <p:nvPr/>
        </p:nvSpPr>
        <p:spPr>
          <a:xfrm>
            <a:off x="2074070" y="2635042"/>
            <a:ext cx="30951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Estimation Panel ECM simple</a:t>
            </a:r>
          </a:p>
        </p:txBody>
      </p:sp>
      <p:pic>
        <p:nvPicPr>
          <p:cNvPr id="25" name="Image 24" descr="Une image contenant capture d’écran, texte, Police, ligne&#10;&#10;Le contenu généré par l’IA peut être incorrect.">
            <a:extLst>
              <a:ext uri="{FF2B5EF4-FFF2-40B4-BE49-F238E27FC236}">
                <a16:creationId xmlns:a16="http://schemas.microsoft.com/office/drawing/2014/main" id="{7FDCEFF3-3127-BFA4-C667-790A06F17F0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32" y="1434830"/>
            <a:ext cx="5721644" cy="1200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0701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E5F2B9-C7D5-C258-F348-E026C1EF88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e 44">
            <a:extLst>
              <a:ext uri="{FF2B5EF4-FFF2-40B4-BE49-F238E27FC236}">
                <a16:creationId xmlns:a16="http://schemas.microsoft.com/office/drawing/2014/main" id="{BB83CA46-B170-A4E7-497F-772CC50D65E9}"/>
              </a:ext>
            </a:extLst>
          </p:cNvPr>
          <p:cNvGrpSpPr/>
          <p:nvPr/>
        </p:nvGrpSpPr>
        <p:grpSpPr>
          <a:xfrm>
            <a:off x="4803463" y="1734916"/>
            <a:ext cx="1799999" cy="1247315"/>
            <a:chOff x="4267629" y="1861760"/>
            <a:chExt cx="1799999" cy="1247315"/>
          </a:xfrm>
        </p:grpSpPr>
        <p:sp>
          <p:nvSpPr>
            <p:cNvPr id="25" name="Forme libre : forme 24">
              <a:extLst>
                <a:ext uri="{FF2B5EF4-FFF2-40B4-BE49-F238E27FC236}">
                  <a16:creationId xmlns:a16="http://schemas.microsoft.com/office/drawing/2014/main" id="{F677FC6A-D825-A4AA-1BB5-552AAF61B709}"/>
                </a:ext>
              </a:extLst>
            </p:cNvPr>
            <p:cNvSpPr/>
            <p:nvPr/>
          </p:nvSpPr>
          <p:spPr>
            <a:xfrm rot="3388859">
              <a:off x="4543971" y="1585418"/>
              <a:ext cx="1247315" cy="1799999"/>
            </a:xfrm>
            <a:custGeom>
              <a:avLst/>
              <a:gdLst>
                <a:gd name="connsiteX0" fmla="*/ 51237 w 1247315"/>
                <a:gd name="connsiteY0" fmla="*/ 132269 h 1799999"/>
                <a:gd name="connsiteX1" fmla="*/ 300006 w 1247315"/>
                <a:gd name="connsiteY1" fmla="*/ 0 h 1799999"/>
                <a:gd name="connsiteX2" fmla="*/ 334430 w 1247315"/>
                <a:gd name="connsiteY2" fmla="*/ 0 h 1799999"/>
                <a:gd name="connsiteX3" fmla="*/ 760346 w 1247315"/>
                <a:gd name="connsiteY3" fmla="*/ 839810 h 1799999"/>
                <a:gd name="connsiteX4" fmla="*/ 760346 w 1247315"/>
                <a:gd name="connsiteY4" fmla="*/ 839809 h 1799999"/>
                <a:gd name="connsiteX5" fmla="*/ 1247315 w 1247315"/>
                <a:gd name="connsiteY5" fmla="*/ 1799999 h 1799999"/>
                <a:gd name="connsiteX6" fmla="*/ 300008 w 1247315"/>
                <a:gd name="connsiteY6" fmla="*/ 1799999 h 1799999"/>
                <a:gd name="connsiteX7" fmla="*/ 183231 w 1247315"/>
                <a:gd name="connsiteY7" fmla="*/ 1776423 h 1799999"/>
                <a:gd name="connsiteX8" fmla="*/ 175778 w 1247315"/>
                <a:gd name="connsiteY8" fmla="*/ 1772377 h 1799999"/>
                <a:gd name="connsiteX9" fmla="*/ 176521 w 1247315"/>
                <a:gd name="connsiteY9" fmla="*/ 1763931 h 1799999"/>
                <a:gd name="connsiteX10" fmla="*/ 221351 w 1247315"/>
                <a:gd name="connsiteY10" fmla="*/ 1653556 h 1799999"/>
                <a:gd name="connsiteX11" fmla="*/ 221350 w 1247315"/>
                <a:gd name="connsiteY11" fmla="*/ 1653557 h 1799999"/>
                <a:gd name="connsiteX12" fmla="*/ 176520 w 1247315"/>
                <a:gd name="connsiteY12" fmla="*/ 1763932 h 1799999"/>
                <a:gd name="connsiteX13" fmla="*/ 175777 w 1247315"/>
                <a:gd name="connsiteY13" fmla="*/ 1772378 h 1799999"/>
                <a:gd name="connsiteX14" fmla="*/ 132270 w 1247315"/>
                <a:gd name="connsiteY14" fmla="*/ 1748764 h 1799999"/>
                <a:gd name="connsiteX15" fmla="*/ 0 w 1247315"/>
                <a:gd name="connsiteY15" fmla="*/ 1499994 h 1799999"/>
                <a:gd name="connsiteX16" fmla="*/ 0 w 1247315"/>
                <a:gd name="connsiteY16" fmla="*/ 300006 h 1799999"/>
                <a:gd name="connsiteX17" fmla="*/ 51237 w 1247315"/>
                <a:gd name="connsiteY17" fmla="*/ 132269 h 1799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247315" h="1799999">
                  <a:moveTo>
                    <a:pt x="51237" y="132269"/>
                  </a:moveTo>
                  <a:cubicBezTo>
                    <a:pt x="105150" y="52467"/>
                    <a:pt x="196450" y="0"/>
                    <a:pt x="300006" y="0"/>
                  </a:cubicBezTo>
                  <a:lnTo>
                    <a:pt x="334430" y="0"/>
                  </a:lnTo>
                  <a:lnTo>
                    <a:pt x="760346" y="839810"/>
                  </a:lnTo>
                  <a:lnTo>
                    <a:pt x="760346" y="839809"/>
                  </a:lnTo>
                  <a:lnTo>
                    <a:pt x="1247315" y="1799999"/>
                  </a:lnTo>
                  <a:lnTo>
                    <a:pt x="300008" y="1799999"/>
                  </a:lnTo>
                  <a:cubicBezTo>
                    <a:pt x="258585" y="1799999"/>
                    <a:pt x="219124" y="1791604"/>
                    <a:pt x="183231" y="1776423"/>
                  </a:cubicBezTo>
                  <a:lnTo>
                    <a:pt x="175778" y="1772377"/>
                  </a:lnTo>
                  <a:lnTo>
                    <a:pt x="176521" y="1763931"/>
                  </a:lnTo>
                  <a:cubicBezTo>
                    <a:pt x="183685" y="1725624"/>
                    <a:pt x="198477" y="1688089"/>
                    <a:pt x="221351" y="1653556"/>
                  </a:cubicBezTo>
                  <a:lnTo>
                    <a:pt x="221350" y="1653557"/>
                  </a:lnTo>
                  <a:cubicBezTo>
                    <a:pt x="198477" y="1688090"/>
                    <a:pt x="183684" y="1725625"/>
                    <a:pt x="176520" y="1763932"/>
                  </a:cubicBezTo>
                  <a:lnTo>
                    <a:pt x="175777" y="1772378"/>
                  </a:lnTo>
                  <a:lnTo>
                    <a:pt x="132270" y="1748764"/>
                  </a:lnTo>
                  <a:cubicBezTo>
                    <a:pt x="52468" y="1694850"/>
                    <a:pt x="0" y="1603549"/>
                    <a:pt x="0" y="1499994"/>
                  </a:cubicBezTo>
                  <a:lnTo>
                    <a:pt x="0" y="300006"/>
                  </a:lnTo>
                  <a:cubicBezTo>
                    <a:pt x="0" y="237873"/>
                    <a:pt x="18888" y="180151"/>
                    <a:pt x="51237" y="132269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shade val="15000"/>
                  <a:alpha val="85000"/>
                </a:schemeClr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fr-FR" dirty="0"/>
                <a:t>    </a:t>
              </a:r>
            </a:p>
          </p:txBody>
        </p:sp>
        <p:pic>
          <p:nvPicPr>
            <p:cNvPr id="31" name="Graphique 30" descr="Graphique à barres contour">
              <a:extLst>
                <a:ext uri="{FF2B5EF4-FFF2-40B4-BE49-F238E27FC236}">
                  <a16:creationId xmlns:a16="http://schemas.microsoft.com/office/drawing/2014/main" id="{25900545-CEF7-212D-6DD7-C5D48D19265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495740" y="2200539"/>
              <a:ext cx="652860" cy="751804"/>
            </a:xfrm>
            <a:prstGeom prst="rect">
              <a:avLst/>
            </a:prstGeom>
          </p:spPr>
        </p:pic>
      </p:grpSp>
      <p:grpSp>
        <p:nvGrpSpPr>
          <p:cNvPr id="50" name="Groupe 49">
            <a:extLst>
              <a:ext uri="{FF2B5EF4-FFF2-40B4-BE49-F238E27FC236}">
                <a16:creationId xmlns:a16="http://schemas.microsoft.com/office/drawing/2014/main" id="{94BD1B23-4302-B395-4FBD-B68F2EC720A3}"/>
              </a:ext>
            </a:extLst>
          </p:cNvPr>
          <p:cNvGrpSpPr/>
          <p:nvPr/>
        </p:nvGrpSpPr>
        <p:grpSpPr>
          <a:xfrm>
            <a:off x="4345236" y="2592761"/>
            <a:ext cx="1071789" cy="2111955"/>
            <a:chOff x="3110094" y="2479426"/>
            <a:chExt cx="1071789" cy="2111955"/>
          </a:xfrm>
        </p:grpSpPr>
        <p:sp>
          <p:nvSpPr>
            <p:cNvPr id="26" name="Forme libre : forme 25">
              <a:extLst>
                <a:ext uri="{FF2B5EF4-FFF2-40B4-BE49-F238E27FC236}">
                  <a16:creationId xmlns:a16="http://schemas.microsoft.com/office/drawing/2014/main" id="{171CF570-608A-5D91-A7BC-DBA7FB3256CA}"/>
                </a:ext>
              </a:extLst>
            </p:cNvPr>
            <p:cNvSpPr/>
            <p:nvPr/>
          </p:nvSpPr>
          <p:spPr>
            <a:xfrm rot="3388859">
              <a:off x="2558883" y="3030637"/>
              <a:ext cx="2111955" cy="1009534"/>
            </a:xfrm>
            <a:custGeom>
              <a:avLst/>
              <a:gdLst>
                <a:gd name="connsiteX0" fmla="*/ 4337 w 2111955"/>
                <a:gd name="connsiteY0" fmla="*/ 0 h 1009534"/>
                <a:gd name="connsiteX1" fmla="*/ 11790 w 2111955"/>
                <a:gd name="connsiteY1" fmla="*/ 4046 h 1009534"/>
                <a:gd name="connsiteX2" fmla="*/ 128567 w 2111955"/>
                <a:gd name="connsiteY2" fmla="*/ 27622 h 1009534"/>
                <a:gd name="connsiteX3" fmla="*/ 1075874 w 2111955"/>
                <a:gd name="connsiteY3" fmla="*/ 27622 h 1009534"/>
                <a:gd name="connsiteX4" fmla="*/ 1075874 w 2111955"/>
                <a:gd name="connsiteY4" fmla="*/ 27623 h 1009534"/>
                <a:gd name="connsiteX5" fmla="*/ 2111955 w 2111955"/>
                <a:gd name="connsiteY5" fmla="*/ 27622 h 1009534"/>
                <a:gd name="connsiteX6" fmla="*/ 1550575 w 2111955"/>
                <a:gd name="connsiteY6" fmla="*/ 875163 h 1009534"/>
                <a:gd name="connsiteX7" fmla="*/ 1525621 w 2111955"/>
                <a:gd name="connsiteY7" fmla="*/ 905679 h 1009534"/>
                <a:gd name="connsiteX8" fmla="*/ 1525621 w 2111955"/>
                <a:gd name="connsiteY8" fmla="*/ 905678 h 1009534"/>
                <a:gd name="connsiteX9" fmla="*/ 1512106 w 2111955"/>
                <a:gd name="connsiteY9" fmla="*/ 922205 h 1009534"/>
                <a:gd name="connsiteX10" fmla="*/ 1134792 w 2111955"/>
                <a:gd name="connsiteY10" fmla="*/ 959612 h 1009534"/>
                <a:gd name="connsiteX11" fmla="*/ 134359 w 2111955"/>
                <a:gd name="connsiteY11" fmla="*/ 296962 h 1009534"/>
                <a:gd name="connsiteX12" fmla="*/ 0 w 2111955"/>
                <a:gd name="connsiteY12" fmla="*/ 49314 h 1009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11955" h="1009534">
                  <a:moveTo>
                    <a:pt x="4337" y="0"/>
                  </a:moveTo>
                  <a:lnTo>
                    <a:pt x="11790" y="4046"/>
                  </a:lnTo>
                  <a:cubicBezTo>
                    <a:pt x="47683" y="19227"/>
                    <a:pt x="87144" y="27622"/>
                    <a:pt x="128567" y="27622"/>
                  </a:cubicBezTo>
                  <a:lnTo>
                    <a:pt x="1075874" y="27622"/>
                  </a:lnTo>
                  <a:lnTo>
                    <a:pt x="1075874" y="27623"/>
                  </a:lnTo>
                  <a:lnTo>
                    <a:pt x="2111955" y="27622"/>
                  </a:lnTo>
                  <a:lnTo>
                    <a:pt x="1550575" y="875163"/>
                  </a:lnTo>
                  <a:lnTo>
                    <a:pt x="1525621" y="905679"/>
                  </a:lnTo>
                  <a:lnTo>
                    <a:pt x="1525621" y="905678"/>
                  </a:lnTo>
                  <a:lnTo>
                    <a:pt x="1512106" y="922205"/>
                  </a:lnTo>
                  <a:cubicBezTo>
                    <a:pt x="1413292" y="1020730"/>
                    <a:pt x="1255660" y="1039670"/>
                    <a:pt x="1134792" y="959612"/>
                  </a:cubicBezTo>
                  <a:lnTo>
                    <a:pt x="134359" y="296962"/>
                  </a:lnTo>
                  <a:cubicBezTo>
                    <a:pt x="48024" y="239777"/>
                    <a:pt x="880" y="145617"/>
                    <a:pt x="0" y="49314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shade val="15000"/>
                  <a:alpha val="85000"/>
                </a:schemeClr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fr-FR" dirty="0"/>
                <a:t>    </a:t>
              </a:r>
            </a:p>
          </p:txBody>
        </p:sp>
        <p:pic>
          <p:nvPicPr>
            <p:cNvPr id="33" name="Graphique 32" descr="Chronomètre 75% contour">
              <a:extLst>
                <a:ext uri="{FF2B5EF4-FFF2-40B4-BE49-F238E27FC236}">
                  <a16:creationId xmlns:a16="http://schemas.microsoft.com/office/drawing/2014/main" id="{F4DCB3EB-3E84-386F-F042-9D194A7EF0A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280426" y="3149109"/>
              <a:ext cx="901457" cy="917325"/>
            </a:xfrm>
            <a:prstGeom prst="rect">
              <a:avLst/>
            </a:prstGeom>
          </p:spPr>
        </p:pic>
      </p:grpSp>
      <p:grpSp>
        <p:nvGrpSpPr>
          <p:cNvPr id="48" name="Groupe 47">
            <a:extLst>
              <a:ext uri="{FF2B5EF4-FFF2-40B4-BE49-F238E27FC236}">
                <a16:creationId xmlns:a16="http://schemas.microsoft.com/office/drawing/2014/main" id="{8D7CBEB9-AA3E-FF3C-978D-C5F27BC94BC2}"/>
              </a:ext>
            </a:extLst>
          </p:cNvPr>
          <p:cNvGrpSpPr/>
          <p:nvPr/>
        </p:nvGrpSpPr>
        <p:grpSpPr>
          <a:xfrm>
            <a:off x="5979997" y="3773850"/>
            <a:ext cx="1800000" cy="1247316"/>
            <a:chOff x="5878928" y="4376164"/>
            <a:chExt cx="1800000" cy="1247316"/>
          </a:xfrm>
        </p:grpSpPr>
        <p:sp>
          <p:nvSpPr>
            <p:cNvPr id="28" name="Forme libre : forme 27">
              <a:extLst>
                <a:ext uri="{FF2B5EF4-FFF2-40B4-BE49-F238E27FC236}">
                  <a16:creationId xmlns:a16="http://schemas.microsoft.com/office/drawing/2014/main" id="{3E8AAB9E-1684-CB5D-E6FF-42F8C57AC1FB}"/>
                </a:ext>
              </a:extLst>
            </p:cNvPr>
            <p:cNvSpPr/>
            <p:nvPr/>
          </p:nvSpPr>
          <p:spPr>
            <a:xfrm rot="3388859">
              <a:off x="6155270" y="4099822"/>
              <a:ext cx="1247316" cy="1800000"/>
            </a:xfrm>
            <a:custGeom>
              <a:avLst/>
              <a:gdLst>
                <a:gd name="connsiteX0" fmla="*/ 1071537 w 1247316"/>
                <a:gd name="connsiteY0" fmla="*/ 27620 h 1800000"/>
                <a:gd name="connsiteX1" fmla="*/ 1115046 w 1247316"/>
                <a:gd name="connsiteY1" fmla="*/ 51235 h 1800000"/>
                <a:gd name="connsiteX2" fmla="*/ 1247316 w 1247316"/>
                <a:gd name="connsiteY2" fmla="*/ 300006 h 1800000"/>
                <a:gd name="connsiteX3" fmla="*/ 1247315 w 1247316"/>
                <a:gd name="connsiteY3" fmla="*/ 1499994 h 1800000"/>
                <a:gd name="connsiteX4" fmla="*/ 947309 w 1247316"/>
                <a:gd name="connsiteY4" fmla="*/ 1800000 h 1800000"/>
                <a:gd name="connsiteX5" fmla="*/ 912885 w 1247316"/>
                <a:gd name="connsiteY5" fmla="*/ 1800000 h 1800000"/>
                <a:gd name="connsiteX6" fmla="*/ 486969 w 1247316"/>
                <a:gd name="connsiteY6" fmla="*/ 960190 h 1800000"/>
                <a:gd name="connsiteX7" fmla="*/ 1025965 w 1247316"/>
                <a:gd name="connsiteY7" fmla="*/ 146443 h 1800000"/>
                <a:gd name="connsiteX8" fmla="*/ 1070795 w 1247316"/>
                <a:gd name="connsiteY8" fmla="*/ 36068 h 1800000"/>
                <a:gd name="connsiteX9" fmla="*/ 0 w 1247316"/>
                <a:gd name="connsiteY9" fmla="*/ 0 h 1800000"/>
                <a:gd name="connsiteX10" fmla="*/ 947309 w 1247316"/>
                <a:gd name="connsiteY10" fmla="*/ 0 h 1800000"/>
                <a:gd name="connsiteX11" fmla="*/ 1064084 w 1247316"/>
                <a:gd name="connsiteY11" fmla="*/ 23576 h 1800000"/>
                <a:gd name="connsiteX12" fmla="*/ 1071536 w 1247316"/>
                <a:gd name="connsiteY12" fmla="*/ 27620 h 1800000"/>
                <a:gd name="connsiteX13" fmla="*/ 1070794 w 1247316"/>
                <a:gd name="connsiteY13" fmla="*/ 36069 h 1800000"/>
                <a:gd name="connsiteX14" fmla="*/ 1025964 w 1247316"/>
                <a:gd name="connsiteY14" fmla="*/ 146443 h 1800000"/>
                <a:gd name="connsiteX15" fmla="*/ 486968 w 1247316"/>
                <a:gd name="connsiteY15" fmla="*/ 96019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47316" h="1800000">
                  <a:moveTo>
                    <a:pt x="1071537" y="27620"/>
                  </a:moveTo>
                  <a:lnTo>
                    <a:pt x="1115046" y="51235"/>
                  </a:lnTo>
                  <a:cubicBezTo>
                    <a:pt x="1194848" y="105149"/>
                    <a:pt x="1247315" y="196450"/>
                    <a:pt x="1247316" y="300006"/>
                  </a:cubicBezTo>
                  <a:lnTo>
                    <a:pt x="1247315" y="1499994"/>
                  </a:lnTo>
                  <a:cubicBezTo>
                    <a:pt x="1247316" y="1665683"/>
                    <a:pt x="1112999" y="1800000"/>
                    <a:pt x="947309" y="1800000"/>
                  </a:cubicBezTo>
                  <a:lnTo>
                    <a:pt x="912885" y="1800000"/>
                  </a:lnTo>
                  <a:lnTo>
                    <a:pt x="486969" y="960190"/>
                  </a:lnTo>
                  <a:lnTo>
                    <a:pt x="1025965" y="146443"/>
                  </a:lnTo>
                  <a:cubicBezTo>
                    <a:pt x="1048838" y="111910"/>
                    <a:pt x="1063631" y="74374"/>
                    <a:pt x="1070795" y="36068"/>
                  </a:cubicBezTo>
                  <a:close/>
                  <a:moveTo>
                    <a:pt x="0" y="0"/>
                  </a:moveTo>
                  <a:lnTo>
                    <a:pt x="947309" y="0"/>
                  </a:lnTo>
                  <a:cubicBezTo>
                    <a:pt x="988731" y="0"/>
                    <a:pt x="1028192" y="8394"/>
                    <a:pt x="1064084" y="23576"/>
                  </a:cubicBezTo>
                  <a:lnTo>
                    <a:pt x="1071536" y="27620"/>
                  </a:lnTo>
                  <a:lnTo>
                    <a:pt x="1070794" y="36069"/>
                  </a:lnTo>
                  <a:cubicBezTo>
                    <a:pt x="1063630" y="74374"/>
                    <a:pt x="1048837" y="111910"/>
                    <a:pt x="1025964" y="146443"/>
                  </a:cubicBezTo>
                  <a:lnTo>
                    <a:pt x="486968" y="96019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shade val="15000"/>
                  <a:alpha val="85000"/>
                </a:schemeClr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fr-FR" dirty="0"/>
                <a:t>    </a:t>
              </a:r>
            </a:p>
          </p:txBody>
        </p:sp>
        <p:pic>
          <p:nvPicPr>
            <p:cNvPr id="35" name="Graphique 34" descr="Tableau contour">
              <a:extLst>
                <a:ext uri="{FF2B5EF4-FFF2-40B4-BE49-F238E27FC236}">
                  <a16:creationId xmlns:a16="http://schemas.microsoft.com/office/drawing/2014/main" id="{7AEA7664-660B-5DC6-03FB-4B5CB7ED20B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771892" y="4477521"/>
              <a:ext cx="684160" cy="1007397"/>
            </a:xfrm>
            <a:prstGeom prst="rect">
              <a:avLst/>
            </a:prstGeom>
          </p:spPr>
        </p:pic>
      </p:grpSp>
      <p:grpSp>
        <p:nvGrpSpPr>
          <p:cNvPr id="46" name="Groupe 45">
            <a:extLst>
              <a:ext uri="{FF2B5EF4-FFF2-40B4-BE49-F238E27FC236}">
                <a16:creationId xmlns:a16="http://schemas.microsoft.com/office/drawing/2014/main" id="{6223D399-50AB-0DE6-3327-50364334335C}"/>
              </a:ext>
            </a:extLst>
          </p:cNvPr>
          <p:cNvGrpSpPr/>
          <p:nvPr/>
        </p:nvGrpSpPr>
        <p:grpSpPr>
          <a:xfrm>
            <a:off x="5873677" y="1444526"/>
            <a:ext cx="1849048" cy="1616588"/>
            <a:chOff x="5731999" y="1103905"/>
            <a:chExt cx="1849048" cy="1616588"/>
          </a:xfrm>
        </p:grpSpPr>
        <p:sp>
          <p:nvSpPr>
            <p:cNvPr id="24" name="Forme libre : forme 23">
              <a:extLst>
                <a:ext uri="{FF2B5EF4-FFF2-40B4-BE49-F238E27FC236}">
                  <a16:creationId xmlns:a16="http://schemas.microsoft.com/office/drawing/2014/main" id="{D0D88394-DED0-3D65-8C5A-E90581E71307}"/>
                </a:ext>
              </a:extLst>
            </p:cNvPr>
            <p:cNvSpPr/>
            <p:nvPr/>
          </p:nvSpPr>
          <p:spPr>
            <a:xfrm rot="3388859">
              <a:off x="5848229" y="987675"/>
              <a:ext cx="1616588" cy="1849048"/>
            </a:xfrm>
            <a:custGeom>
              <a:avLst/>
              <a:gdLst>
                <a:gd name="connsiteX0" fmla="*/ 37952 w 1616588"/>
                <a:gd name="connsiteY0" fmla="*/ 696843 h 1849048"/>
                <a:gd name="connsiteX1" fmla="*/ 164374 w 1616588"/>
                <a:gd name="connsiteY1" fmla="*/ 575278 h 1849048"/>
                <a:gd name="connsiteX2" fmla="*/ 1234594 w 1616588"/>
                <a:gd name="connsiteY2" fmla="*/ 32507 h 1849048"/>
                <a:gd name="connsiteX3" fmla="*/ 1605071 w 1616588"/>
                <a:gd name="connsiteY3" fmla="*/ 113207 h 1849048"/>
                <a:gd name="connsiteX4" fmla="*/ 1616588 w 1616588"/>
                <a:gd name="connsiteY4" fmla="*/ 131182 h 1849048"/>
                <a:gd name="connsiteX5" fmla="*/ 1591633 w 1616588"/>
                <a:gd name="connsiteY5" fmla="*/ 161698 h 1849048"/>
                <a:gd name="connsiteX6" fmla="*/ 1030253 w 1616588"/>
                <a:gd name="connsiteY6" fmla="*/ 1009239 h 1849048"/>
                <a:gd name="connsiteX7" fmla="*/ 1030252 w 1616588"/>
                <a:gd name="connsiteY7" fmla="*/ 1009239 h 1849048"/>
                <a:gd name="connsiteX8" fmla="*/ 473994 w 1616588"/>
                <a:gd name="connsiteY8" fmla="*/ 1849048 h 1849048"/>
                <a:gd name="connsiteX9" fmla="*/ 48078 w 1616588"/>
                <a:gd name="connsiteY9" fmla="*/ 1009239 h 1849048"/>
                <a:gd name="connsiteX10" fmla="*/ 48078 w 1616588"/>
                <a:gd name="connsiteY10" fmla="*/ 1009239 h 1849048"/>
                <a:gd name="connsiteX11" fmla="*/ 32507 w 1616588"/>
                <a:gd name="connsiteY11" fmla="*/ 978538 h 1849048"/>
                <a:gd name="connsiteX12" fmla="*/ 37952 w 1616588"/>
                <a:gd name="connsiteY12" fmla="*/ 696843 h 1849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16588" h="1849048">
                  <a:moveTo>
                    <a:pt x="37952" y="696843"/>
                  </a:moveTo>
                  <a:cubicBezTo>
                    <a:pt x="66024" y="646336"/>
                    <a:pt x="108960" y="603382"/>
                    <a:pt x="164374" y="575278"/>
                  </a:cubicBezTo>
                  <a:lnTo>
                    <a:pt x="1234594" y="32507"/>
                  </a:lnTo>
                  <a:cubicBezTo>
                    <a:pt x="1363895" y="-33068"/>
                    <a:pt x="1518287" y="3936"/>
                    <a:pt x="1605071" y="113207"/>
                  </a:cubicBezTo>
                  <a:lnTo>
                    <a:pt x="1616588" y="131182"/>
                  </a:lnTo>
                  <a:lnTo>
                    <a:pt x="1591633" y="161698"/>
                  </a:lnTo>
                  <a:lnTo>
                    <a:pt x="1030253" y="1009239"/>
                  </a:lnTo>
                  <a:lnTo>
                    <a:pt x="1030252" y="1009239"/>
                  </a:lnTo>
                  <a:lnTo>
                    <a:pt x="473994" y="1849048"/>
                  </a:lnTo>
                  <a:lnTo>
                    <a:pt x="48078" y="1009239"/>
                  </a:lnTo>
                  <a:lnTo>
                    <a:pt x="48078" y="1009239"/>
                  </a:lnTo>
                  <a:lnTo>
                    <a:pt x="32507" y="978538"/>
                  </a:lnTo>
                  <a:cubicBezTo>
                    <a:pt x="-14332" y="886181"/>
                    <a:pt x="-8834" y="781021"/>
                    <a:pt x="37952" y="696843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shade val="15000"/>
                  <a:alpha val="85000"/>
                </a:schemeClr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fr-FR" dirty="0"/>
                <a:t>    </a:t>
              </a:r>
            </a:p>
          </p:txBody>
        </p:sp>
        <p:pic>
          <p:nvPicPr>
            <p:cNvPr id="37" name="Graphique 36" descr="Stylo de calligraphie contour">
              <a:extLst>
                <a:ext uri="{FF2B5EF4-FFF2-40B4-BE49-F238E27FC236}">
                  <a16:creationId xmlns:a16="http://schemas.microsoft.com/office/drawing/2014/main" id="{18726F05-6BF9-B7C8-AB5C-29DC0BEFE17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130398" y="1331648"/>
              <a:ext cx="547146" cy="686305"/>
            </a:xfrm>
            <a:prstGeom prst="rect">
              <a:avLst/>
            </a:prstGeom>
          </p:spPr>
        </p:pic>
      </p:grpSp>
      <p:grpSp>
        <p:nvGrpSpPr>
          <p:cNvPr id="47" name="Groupe 46">
            <a:extLst>
              <a:ext uri="{FF2B5EF4-FFF2-40B4-BE49-F238E27FC236}">
                <a16:creationId xmlns:a16="http://schemas.microsoft.com/office/drawing/2014/main" id="{22D93ABC-03B9-E42A-00CD-346CE8CD1E5D}"/>
              </a:ext>
            </a:extLst>
          </p:cNvPr>
          <p:cNvGrpSpPr/>
          <p:nvPr/>
        </p:nvGrpSpPr>
        <p:grpSpPr>
          <a:xfrm>
            <a:off x="7179658" y="2067815"/>
            <a:ext cx="1009532" cy="2111954"/>
            <a:chOff x="6817508" y="2212076"/>
            <a:chExt cx="1009532" cy="2111954"/>
          </a:xfrm>
        </p:grpSpPr>
        <p:sp>
          <p:nvSpPr>
            <p:cNvPr id="29" name="Forme libre : forme 28">
              <a:extLst>
                <a:ext uri="{FF2B5EF4-FFF2-40B4-BE49-F238E27FC236}">
                  <a16:creationId xmlns:a16="http://schemas.microsoft.com/office/drawing/2014/main" id="{311693A9-72F2-5E46-6CDB-7809D7D398CA}"/>
                </a:ext>
              </a:extLst>
            </p:cNvPr>
            <p:cNvSpPr/>
            <p:nvPr/>
          </p:nvSpPr>
          <p:spPr>
            <a:xfrm rot="3388859">
              <a:off x="6266297" y="2763287"/>
              <a:ext cx="2111954" cy="1009532"/>
            </a:xfrm>
            <a:custGeom>
              <a:avLst/>
              <a:gdLst>
                <a:gd name="connsiteX0" fmla="*/ 0 w 2111954"/>
                <a:gd name="connsiteY0" fmla="*/ 981913 h 1009532"/>
                <a:gd name="connsiteX1" fmla="*/ 561380 w 2111954"/>
                <a:gd name="connsiteY1" fmla="*/ 134371 h 1009532"/>
                <a:gd name="connsiteX2" fmla="*/ 586335 w 2111954"/>
                <a:gd name="connsiteY2" fmla="*/ 103856 h 1009532"/>
                <a:gd name="connsiteX3" fmla="*/ 586334 w 2111954"/>
                <a:gd name="connsiteY3" fmla="*/ 103855 h 1009532"/>
                <a:gd name="connsiteX4" fmla="*/ 599848 w 2111954"/>
                <a:gd name="connsiteY4" fmla="*/ 87329 h 1009532"/>
                <a:gd name="connsiteX5" fmla="*/ 977162 w 2111954"/>
                <a:gd name="connsiteY5" fmla="*/ 49922 h 1009532"/>
                <a:gd name="connsiteX6" fmla="*/ 1977595 w 2111954"/>
                <a:gd name="connsiteY6" fmla="*/ 712572 h 1009532"/>
                <a:gd name="connsiteX7" fmla="*/ 2111954 w 2111954"/>
                <a:gd name="connsiteY7" fmla="*/ 960220 h 1009532"/>
                <a:gd name="connsiteX8" fmla="*/ 2107616 w 2111954"/>
                <a:gd name="connsiteY8" fmla="*/ 1009532 h 1009532"/>
                <a:gd name="connsiteX9" fmla="*/ 2100164 w 2111954"/>
                <a:gd name="connsiteY9" fmla="*/ 1005488 h 1009532"/>
                <a:gd name="connsiteX10" fmla="*/ 1983389 w 2111954"/>
                <a:gd name="connsiteY10" fmla="*/ 981912 h 1009532"/>
                <a:gd name="connsiteX11" fmla="*/ 1036081 w 2111954"/>
                <a:gd name="connsiteY11" fmla="*/ 981912 h 1009532"/>
                <a:gd name="connsiteX12" fmla="*/ 1036082 w 2111954"/>
                <a:gd name="connsiteY12" fmla="*/ 981912 h 1009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11954" h="1009532">
                  <a:moveTo>
                    <a:pt x="0" y="981913"/>
                  </a:moveTo>
                  <a:lnTo>
                    <a:pt x="561380" y="134371"/>
                  </a:lnTo>
                  <a:lnTo>
                    <a:pt x="586335" y="103856"/>
                  </a:lnTo>
                  <a:lnTo>
                    <a:pt x="586334" y="103855"/>
                  </a:lnTo>
                  <a:lnTo>
                    <a:pt x="599848" y="87329"/>
                  </a:lnTo>
                  <a:cubicBezTo>
                    <a:pt x="698662" y="-11196"/>
                    <a:pt x="856294" y="-30136"/>
                    <a:pt x="977162" y="49922"/>
                  </a:cubicBezTo>
                  <a:lnTo>
                    <a:pt x="1977595" y="712572"/>
                  </a:lnTo>
                  <a:cubicBezTo>
                    <a:pt x="2063930" y="769757"/>
                    <a:pt x="2111074" y="863917"/>
                    <a:pt x="2111954" y="960220"/>
                  </a:cubicBezTo>
                  <a:lnTo>
                    <a:pt x="2107616" y="1009532"/>
                  </a:lnTo>
                  <a:lnTo>
                    <a:pt x="2100164" y="1005488"/>
                  </a:lnTo>
                  <a:cubicBezTo>
                    <a:pt x="2064272" y="990306"/>
                    <a:pt x="2024811" y="981912"/>
                    <a:pt x="1983389" y="981912"/>
                  </a:cubicBezTo>
                  <a:lnTo>
                    <a:pt x="1036081" y="981912"/>
                  </a:lnTo>
                  <a:lnTo>
                    <a:pt x="1036082" y="98191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shade val="15000"/>
                  <a:alpha val="85000"/>
                </a:schemeClr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fr-FR" dirty="0"/>
                <a:t>    </a:t>
              </a:r>
            </a:p>
          </p:txBody>
        </p:sp>
        <p:pic>
          <p:nvPicPr>
            <p:cNvPr id="39" name="Graphique 38" descr="Terre contour">
              <a:extLst>
                <a:ext uri="{FF2B5EF4-FFF2-40B4-BE49-F238E27FC236}">
                  <a16:creationId xmlns:a16="http://schemas.microsoft.com/office/drawing/2014/main" id="{27DDDEDF-DAED-020B-1661-EC26E4E7114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874695" y="2797721"/>
              <a:ext cx="785009" cy="810051"/>
            </a:xfrm>
            <a:prstGeom prst="rect">
              <a:avLst/>
            </a:prstGeom>
          </p:spPr>
        </p:pic>
      </p:grpSp>
      <p:grpSp>
        <p:nvGrpSpPr>
          <p:cNvPr id="49" name="Groupe 48">
            <a:extLst>
              <a:ext uri="{FF2B5EF4-FFF2-40B4-BE49-F238E27FC236}">
                <a16:creationId xmlns:a16="http://schemas.microsoft.com/office/drawing/2014/main" id="{3A8A06E0-9282-8B1F-102A-0590DA3DFDD1}"/>
              </a:ext>
            </a:extLst>
          </p:cNvPr>
          <p:cNvGrpSpPr/>
          <p:nvPr/>
        </p:nvGrpSpPr>
        <p:grpSpPr>
          <a:xfrm>
            <a:off x="4839790" y="3736614"/>
            <a:ext cx="1849048" cy="1616587"/>
            <a:chOff x="4393515" y="3870700"/>
            <a:chExt cx="1849048" cy="1616587"/>
          </a:xfrm>
        </p:grpSpPr>
        <p:sp>
          <p:nvSpPr>
            <p:cNvPr id="27" name="Forme libre : forme 26">
              <a:extLst>
                <a:ext uri="{FF2B5EF4-FFF2-40B4-BE49-F238E27FC236}">
                  <a16:creationId xmlns:a16="http://schemas.microsoft.com/office/drawing/2014/main" id="{0147A4F4-858E-7348-0B31-803FFE5B0A61}"/>
                </a:ext>
              </a:extLst>
            </p:cNvPr>
            <p:cNvSpPr/>
            <p:nvPr/>
          </p:nvSpPr>
          <p:spPr>
            <a:xfrm rot="3388859">
              <a:off x="4509745" y="3754470"/>
              <a:ext cx="1616587" cy="1849048"/>
            </a:xfrm>
            <a:custGeom>
              <a:avLst/>
              <a:gdLst>
                <a:gd name="connsiteX0" fmla="*/ 0 w 1616587"/>
                <a:gd name="connsiteY0" fmla="*/ 1717866 h 1849048"/>
                <a:gd name="connsiteX1" fmla="*/ 24954 w 1616587"/>
                <a:gd name="connsiteY1" fmla="*/ 1687351 h 1849048"/>
                <a:gd name="connsiteX2" fmla="*/ 586334 w 1616587"/>
                <a:gd name="connsiteY2" fmla="*/ 839810 h 1849048"/>
                <a:gd name="connsiteX3" fmla="*/ 1142593 w 1616587"/>
                <a:gd name="connsiteY3" fmla="*/ 0 h 1849048"/>
                <a:gd name="connsiteX4" fmla="*/ 1568509 w 1616587"/>
                <a:gd name="connsiteY4" fmla="*/ 839810 h 1849048"/>
                <a:gd name="connsiteX5" fmla="*/ 1584080 w 1616587"/>
                <a:gd name="connsiteY5" fmla="*/ 870511 h 1849048"/>
                <a:gd name="connsiteX6" fmla="*/ 1452213 w 1616587"/>
                <a:gd name="connsiteY6" fmla="*/ 1273771 h 1849048"/>
                <a:gd name="connsiteX7" fmla="*/ 381993 w 1616587"/>
                <a:gd name="connsiteY7" fmla="*/ 1816541 h 1849048"/>
                <a:gd name="connsiteX8" fmla="*/ 11517 w 1616587"/>
                <a:gd name="connsiteY8" fmla="*/ 1735842 h 1849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16587" h="1849048">
                  <a:moveTo>
                    <a:pt x="0" y="1717866"/>
                  </a:moveTo>
                  <a:lnTo>
                    <a:pt x="24954" y="1687351"/>
                  </a:lnTo>
                  <a:lnTo>
                    <a:pt x="586334" y="839810"/>
                  </a:lnTo>
                  <a:lnTo>
                    <a:pt x="1142593" y="0"/>
                  </a:lnTo>
                  <a:lnTo>
                    <a:pt x="1568509" y="839810"/>
                  </a:lnTo>
                  <a:lnTo>
                    <a:pt x="1584080" y="870511"/>
                  </a:lnTo>
                  <a:cubicBezTo>
                    <a:pt x="1659024" y="1018282"/>
                    <a:pt x="1599985" y="1198828"/>
                    <a:pt x="1452213" y="1273771"/>
                  </a:cubicBezTo>
                  <a:lnTo>
                    <a:pt x="381993" y="1816541"/>
                  </a:lnTo>
                  <a:cubicBezTo>
                    <a:pt x="252694" y="1882117"/>
                    <a:pt x="98302" y="1845113"/>
                    <a:pt x="11517" y="1735842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shade val="15000"/>
                  <a:alpha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fr-FR" dirty="0"/>
                <a:t>    </a:t>
              </a:r>
            </a:p>
          </p:txBody>
        </p:sp>
        <p:pic>
          <p:nvPicPr>
            <p:cNvPr id="41" name="Graphique 40" descr="Livres avec un remplissage uni">
              <a:extLst>
                <a:ext uri="{FF2B5EF4-FFF2-40B4-BE49-F238E27FC236}">
                  <a16:creationId xmlns:a16="http://schemas.microsoft.com/office/drawing/2014/main" id="{D10279B2-B04E-FF9F-8ED2-800DDBBA1BE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5040262" y="4558185"/>
              <a:ext cx="760320" cy="760320"/>
            </a:xfrm>
            <a:prstGeom prst="rect">
              <a:avLst/>
            </a:prstGeom>
          </p:spPr>
        </p:pic>
      </p:grp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65FA3785-E39F-1967-657F-3949B049C3DA}"/>
              </a:ext>
            </a:extLst>
          </p:cNvPr>
          <p:cNvGrpSpPr/>
          <p:nvPr/>
        </p:nvGrpSpPr>
        <p:grpSpPr>
          <a:xfrm>
            <a:off x="615749" y="291723"/>
            <a:ext cx="2785242" cy="1786759"/>
            <a:chOff x="615749" y="291723"/>
            <a:chExt cx="2785242" cy="1786759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8C26CB27-914D-B43A-20E7-8679035E3F6A}"/>
                </a:ext>
              </a:extLst>
            </p:cNvPr>
            <p:cNvSpPr/>
            <p:nvPr/>
          </p:nvSpPr>
          <p:spPr>
            <a:xfrm>
              <a:off x="615749" y="291723"/>
              <a:ext cx="2785242" cy="178675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ED62114F-B471-6D3D-2876-403A32C53CF4}"/>
                </a:ext>
              </a:extLst>
            </p:cNvPr>
            <p:cNvSpPr txBox="1"/>
            <p:nvPr/>
          </p:nvSpPr>
          <p:spPr>
            <a:xfrm>
              <a:off x="839860" y="350218"/>
              <a:ext cx="2316705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8000" dirty="0">
                  <a:solidFill>
                    <a:schemeClr val="accent1"/>
                  </a:solidFill>
                  <a:latin typeface="Georgia" panose="02040502050405020303" pitchFamily="18" charset="0"/>
                </a:rPr>
                <a:t>1 </a:t>
              </a:r>
            </a:p>
            <a:p>
              <a:r>
                <a:rPr lang="fr-FR" sz="2000" i="1" dirty="0"/>
                <a:t>R</a:t>
              </a:r>
              <a:r>
                <a:rPr lang="fr-FR" i="1" dirty="0"/>
                <a:t>evue littéraire  </a:t>
              </a:r>
            </a:p>
          </p:txBody>
        </p:sp>
      </p:grp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DE9E8A43-ECD6-0D61-4A9E-3EB647A1C96C}"/>
              </a:ext>
            </a:extLst>
          </p:cNvPr>
          <p:cNvGrpSpPr/>
          <p:nvPr/>
        </p:nvGrpSpPr>
        <p:grpSpPr>
          <a:xfrm>
            <a:off x="642293" y="2446487"/>
            <a:ext cx="2785242" cy="1829900"/>
            <a:chOff x="642293" y="2446487"/>
            <a:chExt cx="2785242" cy="182990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8E1E7EB1-120B-039B-5D83-B51F1A195B05}"/>
                </a:ext>
              </a:extLst>
            </p:cNvPr>
            <p:cNvSpPr/>
            <p:nvPr/>
          </p:nvSpPr>
          <p:spPr>
            <a:xfrm>
              <a:off x="642293" y="2489628"/>
              <a:ext cx="2785242" cy="178675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FD6BC2AC-0695-4018-F0FE-50B934F7E91E}"/>
                </a:ext>
              </a:extLst>
            </p:cNvPr>
            <p:cNvSpPr txBox="1"/>
            <p:nvPr/>
          </p:nvSpPr>
          <p:spPr>
            <a:xfrm>
              <a:off x="671649" y="2446487"/>
              <a:ext cx="2719945" cy="160043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sz="8000" i="1" dirty="0">
                  <a:solidFill>
                    <a:schemeClr val="accent1"/>
                  </a:solidFill>
                  <a:latin typeface="Georgia" panose="02040502050405020303" pitchFamily="18" charset="0"/>
                </a:rPr>
                <a:t>2</a:t>
              </a:r>
            </a:p>
            <a:p>
              <a:r>
                <a:rPr lang="fr-FR" i="1" dirty="0"/>
                <a:t>Statistiques descriptives</a:t>
              </a:r>
            </a:p>
          </p:txBody>
        </p:sp>
      </p:grpSp>
      <p:grpSp>
        <p:nvGrpSpPr>
          <p:cNvPr id="18" name="Groupe 17">
            <a:extLst>
              <a:ext uri="{FF2B5EF4-FFF2-40B4-BE49-F238E27FC236}">
                <a16:creationId xmlns:a16="http://schemas.microsoft.com/office/drawing/2014/main" id="{AB7124CC-F6BB-F2ED-A894-65C5753813EC}"/>
              </a:ext>
            </a:extLst>
          </p:cNvPr>
          <p:cNvGrpSpPr/>
          <p:nvPr/>
        </p:nvGrpSpPr>
        <p:grpSpPr>
          <a:xfrm>
            <a:off x="699764" y="4669929"/>
            <a:ext cx="2785242" cy="1815096"/>
            <a:chOff x="699764" y="4669929"/>
            <a:chExt cx="2785242" cy="1815096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CF45FCB-EC7F-CF91-B041-8F8FA0F7A2A9}"/>
                </a:ext>
              </a:extLst>
            </p:cNvPr>
            <p:cNvSpPr/>
            <p:nvPr/>
          </p:nvSpPr>
          <p:spPr>
            <a:xfrm>
              <a:off x="699764" y="4687533"/>
              <a:ext cx="2785242" cy="178675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CD2BFA4D-38A8-1614-4F95-149BA3B43418}"/>
                </a:ext>
              </a:extLst>
            </p:cNvPr>
            <p:cNvSpPr txBox="1"/>
            <p:nvPr/>
          </p:nvSpPr>
          <p:spPr>
            <a:xfrm>
              <a:off x="839860" y="4669929"/>
              <a:ext cx="2645146" cy="18150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8000" dirty="0">
                  <a:solidFill>
                    <a:schemeClr val="accent1"/>
                  </a:solidFill>
                  <a:latin typeface="Georgia" panose="02040502050405020303" pitchFamily="18" charset="0"/>
                </a:rPr>
                <a:t>3</a:t>
              </a:r>
            </a:p>
            <a:p>
              <a:endParaRPr lang="fr-FR" sz="1300" b="1" dirty="0">
                <a:latin typeface="Georgia" panose="02040502050405020303" pitchFamily="18" charset="0"/>
              </a:endParaRPr>
            </a:p>
            <a:p>
              <a:r>
                <a:rPr lang="fr-FR" i="1" dirty="0"/>
                <a:t>Dimension temporelle</a:t>
              </a:r>
              <a:endParaRPr lang="fr-FR" i="1" dirty="0">
                <a:latin typeface="Georgia" panose="02040502050405020303" pitchFamily="18" charset="0"/>
              </a:endParaRPr>
            </a:p>
          </p:txBody>
        </p:sp>
      </p:grp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4288033C-C209-DEA3-4C1D-78E3820FF3E8}"/>
              </a:ext>
            </a:extLst>
          </p:cNvPr>
          <p:cNvGrpSpPr/>
          <p:nvPr/>
        </p:nvGrpSpPr>
        <p:grpSpPr>
          <a:xfrm>
            <a:off x="8602973" y="87245"/>
            <a:ext cx="2785242" cy="1971961"/>
            <a:chOff x="8602973" y="87245"/>
            <a:chExt cx="2785242" cy="1971961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586D170-3A8B-3301-E69A-68997E31EC20}"/>
                </a:ext>
              </a:extLst>
            </p:cNvPr>
            <p:cNvSpPr/>
            <p:nvPr/>
          </p:nvSpPr>
          <p:spPr>
            <a:xfrm>
              <a:off x="8602973" y="272447"/>
              <a:ext cx="2785242" cy="178675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BCA40BFB-F83E-7D94-AAC1-C45BB28EB47E}"/>
                </a:ext>
              </a:extLst>
            </p:cNvPr>
            <p:cNvSpPr txBox="1"/>
            <p:nvPr/>
          </p:nvSpPr>
          <p:spPr>
            <a:xfrm>
              <a:off x="8773215" y="87245"/>
              <a:ext cx="2444758" cy="1877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8000" dirty="0">
                  <a:solidFill>
                    <a:schemeClr val="accent1"/>
                  </a:solidFill>
                  <a:latin typeface="Georgia" panose="02040502050405020303" pitchFamily="18" charset="0"/>
                </a:rPr>
                <a:t>4</a:t>
              </a:r>
            </a:p>
            <a:p>
              <a:endParaRPr lang="fr-FR" dirty="0"/>
            </a:p>
            <a:p>
              <a:r>
                <a:rPr lang="fr-FR" i="1" dirty="0"/>
                <a:t>Panel</a:t>
              </a:r>
            </a:p>
          </p:txBody>
        </p:sp>
      </p:grp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85C08110-F442-5A21-5383-664967238D4C}"/>
              </a:ext>
            </a:extLst>
          </p:cNvPr>
          <p:cNvGrpSpPr/>
          <p:nvPr/>
        </p:nvGrpSpPr>
        <p:grpSpPr>
          <a:xfrm>
            <a:off x="8662728" y="2482131"/>
            <a:ext cx="2785242" cy="1786759"/>
            <a:chOff x="8662728" y="2482131"/>
            <a:chExt cx="2785242" cy="1786759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082B822-DFEE-E66F-904D-0AAFF3F13423}"/>
                </a:ext>
              </a:extLst>
            </p:cNvPr>
            <p:cNvSpPr/>
            <p:nvPr/>
          </p:nvSpPr>
          <p:spPr>
            <a:xfrm>
              <a:off x="8662728" y="2482131"/>
              <a:ext cx="2785242" cy="178675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432C4D19-27C1-EEB7-6F63-FFF65A73B70A}"/>
                </a:ext>
              </a:extLst>
            </p:cNvPr>
            <p:cNvSpPr txBox="1"/>
            <p:nvPr/>
          </p:nvSpPr>
          <p:spPr>
            <a:xfrm>
              <a:off x="8814685" y="2560277"/>
              <a:ext cx="2506974" cy="16004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8000" dirty="0">
                  <a:solidFill>
                    <a:schemeClr val="accent1"/>
                  </a:solidFill>
                  <a:latin typeface="Georgia" panose="02040502050405020303" pitchFamily="18" charset="0"/>
                </a:rPr>
                <a:t>5</a:t>
              </a:r>
            </a:p>
            <a:p>
              <a:r>
                <a:rPr lang="fr-FR" i="1" dirty="0"/>
                <a:t>Modélisation Spatial</a:t>
              </a:r>
            </a:p>
          </p:txBody>
        </p:sp>
      </p:grpSp>
      <p:grpSp>
        <p:nvGrpSpPr>
          <p:cNvPr id="21" name="Groupe 20">
            <a:extLst>
              <a:ext uri="{FF2B5EF4-FFF2-40B4-BE49-F238E27FC236}">
                <a16:creationId xmlns:a16="http://schemas.microsoft.com/office/drawing/2014/main" id="{A9285412-A2EC-5938-CD65-B1B365A4DC3F}"/>
              </a:ext>
            </a:extLst>
          </p:cNvPr>
          <p:cNvGrpSpPr/>
          <p:nvPr/>
        </p:nvGrpSpPr>
        <p:grpSpPr>
          <a:xfrm>
            <a:off x="8688374" y="4677326"/>
            <a:ext cx="2835117" cy="1786759"/>
            <a:chOff x="8688374" y="4677326"/>
            <a:chExt cx="2835117" cy="1786759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67BF2C0-D449-03E0-B2B3-3CC4EBFD9ADC}"/>
                </a:ext>
              </a:extLst>
            </p:cNvPr>
            <p:cNvSpPr/>
            <p:nvPr/>
          </p:nvSpPr>
          <p:spPr>
            <a:xfrm>
              <a:off x="8688374" y="4677326"/>
              <a:ext cx="2835117" cy="178675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FE123B09-73A7-804B-020E-71508CB128CB}"/>
                </a:ext>
              </a:extLst>
            </p:cNvPr>
            <p:cNvSpPr txBox="1"/>
            <p:nvPr/>
          </p:nvSpPr>
          <p:spPr>
            <a:xfrm>
              <a:off x="8773215" y="4804259"/>
              <a:ext cx="2750276" cy="16004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8000" dirty="0">
                  <a:solidFill>
                    <a:schemeClr val="accent1"/>
                  </a:solidFill>
                  <a:latin typeface="Georgia" panose="02040502050405020303" pitchFamily="18" charset="0"/>
                </a:rPr>
                <a:t>6</a:t>
              </a:r>
            </a:p>
            <a:p>
              <a:r>
                <a:rPr lang="fr-FR" i="1" dirty="0"/>
                <a:t>Conclusion</a:t>
              </a:r>
              <a:r>
                <a:rPr lang="fr-FR" dirty="0"/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618191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générée">
            <a:extLst>
              <a:ext uri="{FF2B5EF4-FFF2-40B4-BE49-F238E27FC236}">
                <a16:creationId xmlns:a16="http://schemas.microsoft.com/office/drawing/2014/main" id="{05F2F950-67A3-7E00-2DE9-416909086E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72008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8" name="Groupe 27">
            <a:extLst>
              <a:ext uri="{FF2B5EF4-FFF2-40B4-BE49-F238E27FC236}">
                <a16:creationId xmlns:a16="http://schemas.microsoft.com/office/drawing/2014/main" id="{833AE86D-DA65-6F9C-083F-BA23940A402B}"/>
              </a:ext>
            </a:extLst>
          </p:cNvPr>
          <p:cNvGrpSpPr/>
          <p:nvPr/>
        </p:nvGrpSpPr>
        <p:grpSpPr>
          <a:xfrm>
            <a:off x="6324600" y="1720856"/>
            <a:ext cx="6309360" cy="4903464"/>
            <a:chOff x="5821680" y="369573"/>
            <a:chExt cx="6878320" cy="6210292"/>
          </a:xfrm>
        </p:grpSpPr>
        <p:sp>
          <p:nvSpPr>
            <p:cNvPr id="7" name="Flèche : pentagone 6">
              <a:extLst>
                <a:ext uri="{FF2B5EF4-FFF2-40B4-BE49-F238E27FC236}">
                  <a16:creationId xmlns:a16="http://schemas.microsoft.com/office/drawing/2014/main" id="{B8C3D43F-6AA1-EB98-F2E8-1D1610F53169}"/>
                </a:ext>
              </a:extLst>
            </p:cNvPr>
            <p:cNvSpPr/>
            <p:nvPr/>
          </p:nvSpPr>
          <p:spPr>
            <a:xfrm>
              <a:off x="6512560" y="415292"/>
              <a:ext cx="6187440" cy="955040"/>
            </a:xfrm>
            <a:prstGeom prst="homePlate">
              <a:avLst/>
            </a:prstGeom>
            <a:solidFill>
              <a:schemeClr val="bg2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800" dirty="0">
                  <a:solidFill>
                    <a:schemeClr val="accent1"/>
                  </a:solidFill>
                  <a:latin typeface="Georgia" panose="02040502050405020303" pitchFamily="18" charset="0"/>
                </a:rPr>
                <a:t>Matrice de Pondération Spatiale</a:t>
              </a:r>
            </a:p>
          </p:txBody>
        </p:sp>
        <p:sp>
          <p:nvSpPr>
            <p:cNvPr id="12" name="Flèche : pentagone 11">
              <a:extLst>
                <a:ext uri="{FF2B5EF4-FFF2-40B4-BE49-F238E27FC236}">
                  <a16:creationId xmlns:a16="http://schemas.microsoft.com/office/drawing/2014/main" id="{EA993418-F14F-F477-EB15-567792D12652}"/>
                </a:ext>
              </a:extLst>
            </p:cNvPr>
            <p:cNvSpPr/>
            <p:nvPr/>
          </p:nvSpPr>
          <p:spPr>
            <a:xfrm>
              <a:off x="6471922" y="4246881"/>
              <a:ext cx="6187440" cy="955040"/>
            </a:xfrm>
            <a:prstGeom prst="homePlate">
              <a:avLst/>
            </a:prstGeom>
            <a:solidFill>
              <a:schemeClr val="bg2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800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Résultats</a:t>
              </a:r>
              <a:endParaRPr lang="fr-FR"/>
            </a:p>
          </p:txBody>
        </p:sp>
        <p:sp>
          <p:nvSpPr>
            <p:cNvPr id="13" name="Flèche : pentagone 12">
              <a:extLst>
                <a:ext uri="{FF2B5EF4-FFF2-40B4-BE49-F238E27FC236}">
                  <a16:creationId xmlns:a16="http://schemas.microsoft.com/office/drawing/2014/main" id="{BC78A478-C3EA-6B5C-9D35-E7B88231BC9C}"/>
                </a:ext>
              </a:extLst>
            </p:cNvPr>
            <p:cNvSpPr/>
            <p:nvPr/>
          </p:nvSpPr>
          <p:spPr>
            <a:xfrm>
              <a:off x="6471922" y="1656079"/>
              <a:ext cx="6187440" cy="955040"/>
            </a:xfrm>
            <a:prstGeom prst="homePlate">
              <a:avLst/>
            </a:prstGeom>
            <a:solidFill>
              <a:schemeClr val="bg2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800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L’indice de Moran</a:t>
              </a:r>
              <a:endParaRPr lang="fr-FR" sz="1800" dirty="0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</a:endParaRPr>
            </a:p>
          </p:txBody>
        </p:sp>
        <p:sp>
          <p:nvSpPr>
            <p:cNvPr id="14" name="Flèche : pentagone 13">
              <a:extLst>
                <a:ext uri="{FF2B5EF4-FFF2-40B4-BE49-F238E27FC236}">
                  <a16:creationId xmlns:a16="http://schemas.microsoft.com/office/drawing/2014/main" id="{887BADD4-A10E-2358-3D3C-2D035AFF7C30}"/>
                </a:ext>
              </a:extLst>
            </p:cNvPr>
            <p:cNvSpPr/>
            <p:nvPr/>
          </p:nvSpPr>
          <p:spPr>
            <a:xfrm>
              <a:off x="6471922" y="2951480"/>
              <a:ext cx="6187440" cy="955040"/>
            </a:xfrm>
            <a:prstGeom prst="homePlate">
              <a:avLst/>
            </a:prstGeom>
            <a:solidFill>
              <a:schemeClr val="bg2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800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Choix du modèle</a:t>
              </a:r>
              <a:endParaRPr lang="fr-FR" sz="1800" dirty="0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</a:endParaRPr>
            </a:p>
          </p:txBody>
        </p:sp>
        <p:sp>
          <p:nvSpPr>
            <p:cNvPr id="15" name="Flèche : pentagone 14">
              <a:extLst>
                <a:ext uri="{FF2B5EF4-FFF2-40B4-BE49-F238E27FC236}">
                  <a16:creationId xmlns:a16="http://schemas.microsoft.com/office/drawing/2014/main" id="{251C4019-B985-4CA9-616E-24648962C69D}"/>
                </a:ext>
              </a:extLst>
            </p:cNvPr>
            <p:cNvSpPr/>
            <p:nvPr/>
          </p:nvSpPr>
          <p:spPr>
            <a:xfrm>
              <a:off x="6471922" y="5533387"/>
              <a:ext cx="6187440" cy="955040"/>
            </a:xfrm>
            <a:prstGeom prst="homePlate">
              <a:avLst/>
            </a:prstGeom>
            <a:solidFill>
              <a:schemeClr val="bg2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800">
                  <a:solidFill>
                    <a:schemeClr val="accent1"/>
                  </a:solidFill>
                  <a:latin typeface="Georgia" panose="02040502050405020303" pitchFamily="18" charset="0"/>
                </a:rPr>
                <a:t>Analyse des Résidus </a:t>
              </a:r>
              <a:endParaRPr lang="fr-FR" sz="1800" dirty="0">
                <a:solidFill>
                  <a:schemeClr val="accent1"/>
                </a:solidFill>
                <a:latin typeface="Georgia" panose="02040502050405020303" pitchFamily="18" charset="0"/>
              </a:endParaRPr>
            </a:p>
          </p:txBody>
        </p:sp>
        <p:sp>
          <p:nvSpPr>
            <p:cNvPr id="17" name="Ellipse 16">
              <a:extLst>
                <a:ext uri="{FF2B5EF4-FFF2-40B4-BE49-F238E27FC236}">
                  <a16:creationId xmlns:a16="http://schemas.microsoft.com/office/drawing/2014/main" id="{5DCD1278-65F0-C541-F6BE-EFA111E91C46}"/>
                </a:ext>
              </a:extLst>
            </p:cNvPr>
            <p:cNvSpPr/>
            <p:nvPr/>
          </p:nvSpPr>
          <p:spPr>
            <a:xfrm>
              <a:off x="5821680" y="369573"/>
              <a:ext cx="1137920" cy="1046478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4500" dirty="0">
                  <a:latin typeface="Georgia" panose="02040502050405020303" pitchFamily="18" charset="0"/>
                </a:rPr>
                <a:t>1</a:t>
              </a:r>
            </a:p>
          </p:txBody>
        </p:sp>
        <p:sp>
          <p:nvSpPr>
            <p:cNvPr id="24" name="Ellipse 23">
              <a:extLst>
                <a:ext uri="{FF2B5EF4-FFF2-40B4-BE49-F238E27FC236}">
                  <a16:creationId xmlns:a16="http://schemas.microsoft.com/office/drawing/2014/main" id="{D680D167-9630-5737-685F-69D09E8A0AE6}"/>
                </a:ext>
              </a:extLst>
            </p:cNvPr>
            <p:cNvSpPr/>
            <p:nvPr/>
          </p:nvSpPr>
          <p:spPr>
            <a:xfrm>
              <a:off x="5821680" y="1654811"/>
              <a:ext cx="1137920" cy="1046478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4500" dirty="0">
                  <a:latin typeface="Georgia" panose="02040502050405020303" pitchFamily="18" charset="0"/>
                </a:rPr>
                <a:t>2</a:t>
              </a:r>
            </a:p>
          </p:txBody>
        </p:sp>
        <p:sp>
          <p:nvSpPr>
            <p:cNvPr id="25" name="Ellipse 24">
              <a:extLst>
                <a:ext uri="{FF2B5EF4-FFF2-40B4-BE49-F238E27FC236}">
                  <a16:creationId xmlns:a16="http://schemas.microsoft.com/office/drawing/2014/main" id="{419FA32C-071B-ABFD-A4F3-8E75CB12B992}"/>
                </a:ext>
              </a:extLst>
            </p:cNvPr>
            <p:cNvSpPr/>
            <p:nvPr/>
          </p:nvSpPr>
          <p:spPr>
            <a:xfrm>
              <a:off x="5902962" y="2974339"/>
              <a:ext cx="1137920" cy="1046478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4500" dirty="0">
                  <a:latin typeface="Georgia" panose="02040502050405020303" pitchFamily="18" charset="0"/>
                </a:rPr>
                <a:t>3</a:t>
              </a:r>
            </a:p>
          </p:txBody>
        </p:sp>
        <p:sp>
          <p:nvSpPr>
            <p:cNvPr id="26" name="Ellipse 25">
              <a:extLst>
                <a:ext uri="{FF2B5EF4-FFF2-40B4-BE49-F238E27FC236}">
                  <a16:creationId xmlns:a16="http://schemas.microsoft.com/office/drawing/2014/main" id="{250FE333-6D7D-4325-876F-A70F1D02EF78}"/>
                </a:ext>
              </a:extLst>
            </p:cNvPr>
            <p:cNvSpPr/>
            <p:nvPr/>
          </p:nvSpPr>
          <p:spPr>
            <a:xfrm>
              <a:off x="5902962" y="4246881"/>
              <a:ext cx="1137920" cy="1046478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4500" dirty="0">
                  <a:latin typeface="Georgia" panose="02040502050405020303" pitchFamily="18" charset="0"/>
                </a:rPr>
                <a:t>4</a:t>
              </a:r>
            </a:p>
          </p:txBody>
        </p:sp>
        <p:sp>
          <p:nvSpPr>
            <p:cNvPr id="27" name="Ellipse 26">
              <a:extLst>
                <a:ext uri="{FF2B5EF4-FFF2-40B4-BE49-F238E27FC236}">
                  <a16:creationId xmlns:a16="http://schemas.microsoft.com/office/drawing/2014/main" id="{C7E7FF32-2A95-7D8B-F375-31D248811663}"/>
                </a:ext>
              </a:extLst>
            </p:cNvPr>
            <p:cNvSpPr/>
            <p:nvPr/>
          </p:nvSpPr>
          <p:spPr>
            <a:xfrm>
              <a:off x="5902962" y="5533387"/>
              <a:ext cx="1137920" cy="1046478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4500" dirty="0">
                  <a:latin typeface="Georgia" panose="02040502050405020303" pitchFamily="18" charset="0"/>
                </a:rPr>
                <a:t>5</a:t>
              </a:r>
            </a:p>
          </p:txBody>
        </p:sp>
      </p:grpSp>
      <p:sp>
        <p:nvSpPr>
          <p:cNvPr id="31" name="ZoneTexte 30">
            <a:extLst>
              <a:ext uri="{FF2B5EF4-FFF2-40B4-BE49-F238E27FC236}">
                <a16:creationId xmlns:a16="http://schemas.microsoft.com/office/drawing/2014/main" id="{6DA52E3C-0F6E-1CF6-7BD0-4081F259C488}"/>
              </a:ext>
            </a:extLst>
          </p:cNvPr>
          <p:cNvSpPr txBox="1"/>
          <p:nvPr/>
        </p:nvSpPr>
        <p:spPr>
          <a:xfrm>
            <a:off x="6324600" y="450322"/>
            <a:ext cx="514604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000" i="1" dirty="0">
                <a:solidFill>
                  <a:schemeClr val="tx2"/>
                </a:solidFill>
                <a:latin typeface="Georgia" panose="02040502050405020303" pitchFamily="18" charset="0"/>
              </a:rPr>
              <a:t>Modélisation Spatial</a:t>
            </a:r>
          </a:p>
        </p:txBody>
      </p:sp>
    </p:spTree>
    <p:extLst>
      <p:ext uri="{BB962C8B-B14F-4D97-AF65-F5344CB8AC3E}">
        <p14:creationId xmlns:p14="http://schemas.microsoft.com/office/powerpoint/2010/main" val="41624060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e 8">
            <a:extLst>
              <a:ext uri="{FF2B5EF4-FFF2-40B4-BE49-F238E27FC236}">
                <a16:creationId xmlns:a16="http://schemas.microsoft.com/office/drawing/2014/main" id="{2943D2E8-B80E-C424-B545-E8531D10A64E}"/>
              </a:ext>
            </a:extLst>
          </p:cNvPr>
          <p:cNvGrpSpPr/>
          <p:nvPr/>
        </p:nvGrpSpPr>
        <p:grpSpPr>
          <a:xfrm>
            <a:off x="11368189" y="2050613"/>
            <a:ext cx="549031" cy="3857500"/>
            <a:chOff x="10802660" y="801554"/>
            <a:chExt cx="934295" cy="5257831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1168191-5A14-C86E-167A-EF2DF62A6A49}"/>
                </a:ext>
              </a:extLst>
            </p:cNvPr>
            <p:cNvSpPr/>
            <p:nvPr/>
          </p:nvSpPr>
          <p:spPr>
            <a:xfrm>
              <a:off x="10803546" y="1229577"/>
              <a:ext cx="933409" cy="4405693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" name="Ellipse 6">
              <a:extLst>
                <a:ext uri="{FF2B5EF4-FFF2-40B4-BE49-F238E27FC236}">
                  <a16:creationId xmlns:a16="http://schemas.microsoft.com/office/drawing/2014/main" id="{9488A897-2554-857F-B03C-10636E6F40AF}"/>
                </a:ext>
              </a:extLst>
            </p:cNvPr>
            <p:cNvSpPr/>
            <p:nvPr/>
          </p:nvSpPr>
          <p:spPr>
            <a:xfrm>
              <a:off x="10802660" y="801554"/>
              <a:ext cx="933409" cy="871182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C4E8BA83-2C69-305C-0371-C783A2BD1D09}"/>
                </a:ext>
              </a:extLst>
            </p:cNvPr>
            <p:cNvSpPr/>
            <p:nvPr/>
          </p:nvSpPr>
          <p:spPr>
            <a:xfrm>
              <a:off x="10802660" y="5188203"/>
              <a:ext cx="933409" cy="871182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5B76C0D2-BB40-792B-3F0D-5EF315A65E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8826" y="249339"/>
            <a:ext cx="10404423" cy="881531"/>
          </a:xfrm>
        </p:spPr>
        <p:txBody>
          <a:bodyPr/>
          <a:lstStyle/>
          <a:p>
            <a:r>
              <a:rPr lang="fr-FR">
                <a:solidFill>
                  <a:schemeClr val="bg1"/>
                </a:solidFill>
                <a:latin typeface="Georgia" panose="02040502050405020303" pitchFamily="18" charset="0"/>
              </a:rPr>
              <a:t>Matrice de </a:t>
            </a:r>
            <a:r>
              <a:rPr lang="fr-FR" err="1">
                <a:solidFill>
                  <a:schemeClr val="bg1"/>
                </a:solidFill>
                <a:latin typeface="Georgia" panose="02040502050405020303" pitchFamily="18" charset="0"/>
              </a:rPr>
              <a:t>Ponderation</a:t>
            </a:r>
            <a:r>
              <a:rPr lang="fr-FR">
                <a:solidFill>
                  <a:schemeClr val="bg1"/>
                </a:solidFill>
                <a:latin typeface="Georgia" panose="02040502050405020303" pitchFamily="18" charset="0"/>
              </a:rPr>
              <a:t> Spatiale</a:t>
            </a:r>
          </a:p>
        </p:txBody>
      </p:sp>
      <p:pic>
        <p:nvPicPr>
          <p:cNvPr id="25" name="Image 24">
            <a:extLst>
              <a:ext uri="{FF2B5EF4-FFF2-40B4-BE49-F238E27FC236}">
                <a16:creationId xmlns:a16="http://schemas.microsoft.com/office/drawing/2014/main" id="{8D683168-311A-D7FD-73F5-23B94435497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1395" t="11272" r="1395" b="379"/>
          <a:stretch/>
        </p:blipFill>
        <p:spPr>
          <a:xfrm>
            <a:off x="530799" y="3256260"/>
            <a:ext cx="2882090" cy="2675260"/>
          </a:xfrm>
          <a:prstGeom prst="rect">
            <a:avLst/>
          </a:prstGeom>
        </p:spPr>
      </p:pic>
      <p:pic>
        <p:nvPicPr>
          <p:cNvPr id="27" name="Image 26">
            <a:extLst>
              <a:ext uri="{FF2B5EF4-FFF2-40B4-BE49-F238E27FC236}">
                <a16:creationId xmlns:a16="http://schemas.microsoft.com/office/drawing/2014/main" id="{EBACD102-A753-BBCE-6EFC-96D6C7CBC2F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1403"/>
          <a:stretch/>
        </p:blipFill>
        <p:spPr>
          <a:xfrm>
            <a:off x="3776362" y="3256260"/>
            <a:ext cx="3007277" cy="2675260"/>
          </a:xfrm>
          <a:prstGeom prst="rect">
            <a:avLst/>
          </a:prstGeom>
        </p:spPr>
      </p:pic>
      <p:pic>
        <p:nvPicPr>
          <p:cNvPr id="29" name="Image 28">
            <a:extLst>
              <a:ext uri="{FF2B5EF4-FFF2-40B4-BE49-F238E27FC236}">
                <a16:creationId xmlns:a16="http://schemas.microsoft.com/office/drawing/2014/main" id="{24705341-078E-EB29-B6D1-AA6A8A02EDA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14144"/>
          <a:stretch/>
        </p:blipFill>
        <p:spPr>
          <a:xfrm>
            <a:off x="7082121" y="3256260"/>
            <a:ext cx="3013994" cy="2592487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E9C42CB6-4AC9-0693-6C02-420F052C45CC}"/>
              </a:ext>
            </a:extLst>
          </p:cNvPr>
          <p:cNvSpPr/>
          <p:nvPr/>
        </p:nvSpPr>
        <p:spPr>
          <a:xfrm>
            <a:off x="0" y="0"/>
            <a:ext cx="12192000" cy="1250547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000" dirty="0">
                <a:solidFill>
                  <a:schemeClr val="accent1"/>
                </a:solidFill>
                <a:latin typeface="Georgia" panose="02040502050405020303" pitchFamily="18" charset="0"/>
              </a:rPr>
              <a:t>Matrice de Pondération Spatiale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4C1449DD-E4A6-EBEC-8202-09F57D3FF40B}"/>
              </a:ext>
            </a:extLst>
          </p:cNvPr>
          <p:cNvSpPr/>
          <p:nvPr/>
        </p:nvSpPr>
        <p:spPr>
          <a:xfrm>
            <a:off x="7143854" y="2333106"/>
            <a:ext cx="2890528" cy="46233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accent1"/>
                </a:solidFill>
              </a:rPr>
              <a:t>Matrice de contiguïté 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81B89E1-43D1-A739-3117-7D53539EF941}"/>
              </a:ext>
            </a:extLst>
          </p:cNvPr>
          <p:cNvSpPr/>
          <p:nvPr/>
        </p:nvSpPr>
        <p:spPr>
          <a:xfrm>
            <a:off x="3893111" y="2323828"/>
            <a:ext cx="2890528" cy="48777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accent1"/>
                </a:solidFill>
              </a:rPr>
              <a:t>Matrice des KNN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18076C8-77AD-5517-25D5-6577228FB119}"/>
              </a:ext>
            </a:extLst>
          </p:cNvPr>
          <p:cNvSpPr/>
          <p:nvPr/>
        </p:nvSpPr>
        <p:spPr>
          <a:xfrm>
            <a:off x="660138" y="2323828"/>
            <a:ext cx="2890528" cy="48777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accent1"/>
                </a:solidFill>
              </a:rPr>
              <a:t>Matrice de distances</a:t>
            </a:r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48AA4BB4-042B-7FA8-00F8-AD9E69F4A585}"/>
              </a:ext>
            </a:extLst>
          </p:cNvPr>
          <p:cNvSpPr/>
          <p:nvPr/>
        </p:nvSpPr>
        <p:spPr>
          <a:xfrm>
            <a:off x="11396520" y="2298386"/>
            <a:ext cx="496277" cy="510129"/>
          </a:xfrm>
          <a:prstGeom prst="ellipse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9544B521-7D93-1AEA-AEE1-E25C97D40573}"/>
              </a:ext>
            </a:extLst>
          </p:cNvPr>
          <p:cNvGrpSpPr/>
          <p:nvPr/>
        </p:nvGrpSpPr>
        <p:grpSpPr>
          <a:xfrm>
            <a:off x="11386631" y="2290304"/>
            <a:ext cx="517517" cy="3342851"/>
            <a:chOff x="10958737" y="625627"/>
            <a:chExt cx="828179" cy="4866853"/>
          </a:xfrm>
        </p:grpSpPr>
        <p:pic>
          <p:nvPicPr>
            <p:cNvPr id="31" name="Graphique 30" descr="Badge 5 avec un remplissage uni">
              <a:extLst>
                <a:ext uri="{FF2B5EF4-FFF2-40B4-BE49-F238E27FC236}">
                  <a16:creationId xmlns:a16="http://schemas.microsoft.com/office/drawing/2014/main" id="{87A59F92-2DA8-E972-BBF1-DC54C340165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958737" y="4725754"/>
              <a:ext cx="814117" cy="766726"/>
            </a:xfrm>
            <a:prstGeom prst="rect">
              <a:avLst/>
            </a:prstGeom>
          </p:spPr>
        </p:pic>
        <p:pic>
          <p:nvPicPr>
            <p:cNvPr id="33" name="Graphique 32" descr="Badge 4 avec un remplissage uni">
              <a:extLst>
                <a:ext uri="{FF2B5EF4-FFF2-40B4-BE49-F238E27FC236}">
                  <a16:creationId xmlns:a16="http://schemas.microsoft.com/office/drawing/2014/main" id="{7017BFD0-A194-AD13-7321-A0F06F07F4D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961120" y="3676387"/>
              <a:ext cx="815939" cy="790254"/>
            </a:xfrm>
            <a:prstGeom prst="rect">
              <a:avLst/>
            </a:prstGeom>
          </p:spPr>
        </p:pic>
        <p:pic>
          <p:nvPicPr>
            <p:cNvPr id="35" name="Graphique 34" descr="Badge 3 avec un remplissage uni">
              <a:extLst>
                <a:ext uri="{FF2B5EF4-FFF2-40B4-BE49-F238E27FC236}">
                  <a16:creationId xmlns:a16="http://schemas.microsoft.com/office/drawing/2014/main" id="{8850D60B-32B8-ED05-E235-820B02EF03B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0960585" y="2621377"/>
              <a:ext cx="819888" cy="749005"/>
            </a:xfrm>
            <a:prstGeom prst="rect">
              <a:avLst/>
            </a:prstGeom>
          </p:spPr>
        </p:pic>
        <p:pic>
          <p:nvPicPr>
            <p:cNvPr id="37" name="Graphique 36" descr="Badge avec un remplissage uni">
              <a:extLst>
                <a:ext uri="{FF2B5EF4-FFF2-40B4-BE49-F238E27FC236}">
                  <a16:creationId xmlns:a16="http://schemas.microsoft.com/office/drawing/2014/main" id="{5767430E-FE56-7764-A77F-AE3BED9DA22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0960220" y="1595063"/>
              <a:ext cx="819888" cy="778540"/>
            </a:xfrm>
            <a:prstGeom prst="rect">
              <a:avLst/>
            </a:prstGeom>
          </p:spPr>
        </p:pic>
        <p:pic>
          <p:nvPicPr>
            <p:cNvPr id="39" name="Graphique 38" descr="Badge 1 avec un remplissage uni">
              <a:extLst>
                <a:ext uri="{FF2B5EF4-FFF2-40B4-BE49-F238E27FC236}">
                  <a16:creationId xmlns:a16="http://schemas.microsoft.com/office/drawing/2014/main" id="{C9F9F850-6500-C690-2C54-BCD5F9ACFF3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0961120" y="625627"/>
              <a:ext cx="825796" cy="796261"/>
            </a:xfrm>
            <a:prstGeom prst="rect">
              <a:avLst/>
            </a:prstGeom>
          </p:spPr>
        </p:pic>
      </p:grpSp>
      <p:pic>
        <p:nvPicPr>
          <p:cNvPr id="6" name="Image 5">
            <a:extLst>
              <a:ext uri="{FF2B5EF4-FFF2-40B4-BE49-F238E27FC236}">
                <a16:creationId xmlns:a16="http://schemas.microsoft.com/office/drawing/2014/main" id="{36DD5924-AEE2-B73F-43C9-07C06D40FC8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196070" y="7109371"/>
            <a:ext cx="2595516" cy="2562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3546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196EDE3-FFC8-AB86-BA3B-A098C7DCDA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e 8">
            <a:extLst>
              <a:ext uri="{FF2B5EF4-FFF2-40B4-BE49-F238E27FC236}">
                <a16:creationId xmlns:a16="http://schemas.microsoft.com/office/drawing/2014/main" id="{94B32C9F-437B-5823-CE6C-B5338EEE2EE1}"/>
              </a:ext>
            </a:extLst>
          </p:cNvPr>
          <p:cNvGrpSpPr/>
          <p:nvPr/>
        </p:nvGrpSpPr>
        <p:grpSpPr>
          <a:xfrm>
            <a:off x="11368189" y="2050613"/>
            <a:ext cx="549031" cy="3857500"/>
            <a:chOff x="10802660" y="801554"/>
            <a:chExt cx="934295" cy="5257831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466D67A-33D3-34F7-AA29-C10ADA8D4888}"/>
                </a:ext>
              </a:extLst>
            </p:cNvPr>
            <p:cNvSpPr/>
            <p:nvPr/>
          </p:nvSpPr>
          <p:spPr>
            <a:xfrm>
              <a:off x="10803546" y="1229577"/>
              <a:ext cx="933409" cy="4405693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" name="Ellipse 6">
              <a:extLst>
                <a:ext uri="{FF2B5EF4-FFF2-40B4-BE49-F238E27FC236}">
                  <a16:creationId xmlns:a16="http://schemas.microsoft.com/office/drawing/2014/main" id="{B0CDE696-B1B0-CCB2-0914-78CF24707B63}"/>
                </a:ext>
              </a:extLst>
            </p:cNvPr>
            <p:cNvSpPr/>
            <p:nvPr/>
          </p:nvSpPr>
          <p:spPr>
            <a:xfrm>
              <a:off x="10802660" y="801554"/>
              <a:ext cx="933409" cy="871182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63D74DC8-FE20-5EDE-280F-FA144503BEDA}"/>
                </a:ext>
              </a:extLst>
            </p:cNvPr>
            <p:cNvSpPr/>
            <p:nvPr/>
          </p:nvSpPr>
          <p:spPr>
            <a:xfrm>
              <a:off x="10802660" y="5188203"/>
              <a:ext cx="933409" cy="871182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47A33311-8E71-754A-7046-0F05EB879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8826" y="249339"/>
            <a:ext cx="10404423" cy="881531"/>
          </a:xfrm>
        </p:spPr>
        <p:txBody>
          <a:bodyPr/>
          <a:lstStyle/>
          <a:p>
            <a:r>
              <a:rPr lang="fr-FR">
                <a:solidFill>
                  <a:schemeClr val="bg1"/>
                </a:solidFill>
                <a:latin typeface="Georgia" panose="02040502050405020303" pitchFamily="18" charset="0"/>
              </a:rPr>
              <a:t>Matrice de </a:t>
            </a:r>
            <a:r>
              <a:rPr lang="fr-FR" err="1">
                <a:solidFill>
                  <a:schemeClr val="bg1"/>
                </a:solidFill>
                <a:latin typeface="Georgia" panose="02040502050405020303" pitchFamily="18" charset="0"/>
              </a:rPr>
              <a:t>Ponderation</a:t>
            </a:r>
            <a:r>
              <a:rPr lang="fr-FR">
                <a:solidFill>
                  <a:schemeClr val="bg1"/>
                </a:solidFill>
                <a:latin typeface="Georgia" panose="02040502050405020303" pitchFamily="18" charset="0"/>
              </a:rPr>
              <a:t> Spatiale</a:t>
            </a:r>
          </a:p>
        </p:txBody>
      </p:sp>
      <p:pic>
        <p:nvPicPr>
          <p:cNvPr id="25" name="Image 24">
            <a:extLst>
              <a:ext uri="{FF2B5EF4-FFF2-40B4-BE49-F238E27FC236}">
                <a16:creationId xmlns:a16="http://schemas.microsoft.com/office/drawing/2014/main" id="{62F08506-890A-756A-D24D-243D0A2661F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1395" t="11272" r="1395" b="379"/>
          <a:stretch/>
        </p:blipFill>
        <p:spPr>
          <a:xfrm>
            <a:off x="530799" y="3256260"/>
            <a:ext cx="2882090" cy="2675260"/>
          </a:xfrm>
          <a:prstGeom prst="rect">
            <a:avLst/>
          </a:prstGeom>
        </p:spPr>
      </p:pic>
      <p:pic>
        <p:nvPicPr>
          <p:cNvPr id="27" name="Image 26">
            <a:extLst>
              <a:ext uri="{FF2B5EF4-FFF2-40B4-BE49-F238E27FC236}">
                <a16:creationId xmlns:a16="http://schemas.microsoft.com/office/drawing/2014/main" id="{5B32C829-4E95-0B77-B3B5-FB2CBBB4226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1403"/>
          <a:stretch/>
        </p:blipFill>
        <p:spPr>
          <a:xfrm>
            <a:off x="3776362" y="3256260"/>
            <a:ext cx="3007277" cy="2675260"/>
          </a:xfrm>
          <a:prstGeom prst="rect">
            <a:avLst/>
          </a:prstGeom>
        </p:spPr>
      </p:pic>
      <p:pic>
        <p:nvPicPr>
          <p:cNvPr id="29" name="Image 28">
            <a:extLst>
              <a:ext uri="{FF2B5EF4-FFF2-40B4-BE49-F238E27FC236}">
                <a16:creationId xmlns:a16="http://schemas.microsoft.com/office/drawing/2014/main" id="{94F472AF-46AB-F9E3-F5A4-FBE11808898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14144"/>
          <a:stretch/>
        </p:blipFill>
        <p:spPr>
          <a:xfrm>
            <a:off x="7082121" y="3256260"/>
            <a:ext cx="3013994" cy="2592487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FE34B166-5765-0900-D65F-12E9F60CCC87}"/>
              </a:ext>
            </a:extLst>
          </p:cNvPr>
          <p:cNvSpPr/>
          <p:nvPr/>
        </p:nvSpPr>
        <p:spPr>
          <a:xfrm>
            <a:off x="0" y="0"/>
            <a:ext cx="12192000" cy="1250547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000" dirty="0">
                <a:solidFill>
                  <a:schemeClr val="accent1"/>
                </a:solidFill>
                <a:latin typeface="Georgia" panose="02040502050405020303" pitchFamily="18" charset="0"/>
              </a:rPr>
              <a:t>Matrice de Pondération Spatiale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920E1F2-BD33-C57A-4B15-2D02AF25C9C7}"/>
              </a:ext>
            </a:extLst>
          </p:cNvPr>
          <p:cNvSpPr/>
          <p:nvPr/>
        </p:nvSpPr>
        <p:spPr>
          <a:xfrm>
            <a:off x="7143854" y="2333106"/>
            <a:ext cx="2890528" cy="46233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accent1"/>
                </a:solidFill>
              </a:rPr>
              <a:t>Matrice de contiguïté 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118EDFC-BA09-0621-40D6-BAD049A4D649}"/>
              </a:ext>
            </a:extLst>
          </p:cNvPr>
          <p:cNvSpPr/>
          <p:nvPr/>
        </p:nvSpPr>
        <p:spPr>
          <a:xfrm>
            <a:off x="3893111" y="2323828"/>
            <a:ext cx="2890528" cy="48777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accent1"/>
                </a:solidFill>
              </a:rPr>
              <a:t>Matrice des KNN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FB726F2-82CC-9FD3-022A-E07F69BBDCAB}"/>
              </a:ext>
            </a:extLst>
          </p:cNvPr>
          <p:cNvSpPr/>
          <p:nvPr/>
        </p:nvSpPr>
        <p:spPr>
          <a:xfrm>
            <a:off x="660138" y="2323828"/>
            <a:ext cx="2890528" cy="48777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accent1"/>
                </a:solidFill>
              </a:rPr>
              <a:t>Matrice de distances</a:t>
            </a:r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0E3B374B-03B5-EF05-764F-1217A9293375}"/>
              </a:ext>
            </a:extLst>
          </p:cNvPr>
          <p:cNvSpPr/>
          <p:nvPr/>
        </p:nvSpPr>
        <p:spPr>
          <a:xfrm>
            <a:off x="11396520" y="2298386"/>
            <a:ext cx="496277" cy="510129"/>
          </a:xfrm>
          <a:prstGeom prst="ellipse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DA5EC234-5526-6AFC-F933-69F4DB2ECA99}"/>
              </a:ext>
            </a:extLst>
          </p:cNvPr>
          <p:cNvGrpSpPr/>
          <p:nvPr/>
        </p:nvGrpSpPr>
        <p:grpSpPr>
          <a:xfrm>
            <a:off x="11386631" y="2290304"/>
            <a:ext cx="517517" cy="3342851"/>
            <a:chOff x="10958737" y="625627"/>
            <a:chExt cx="828179" cy="4866853"/>
          </a:xfrm>
        </p:grpSpPr>
        <p:pic>
          <p:nvPicPr>
            <p:cNvPr id="31" name="Graphique 30" descr="Badge 5 avec un remplissage uni">
              <a:extLst>
                <a:ext uri="{FF2B5EF4-FFF2-40B4-BE49-F238E27FC236}">
                  <a16:creationId xmlns:a16="http://schemas.microsoft.com/office/drawing/2014/main" id="{CD246223-2623-5B2E-FDD4-73EAAA09DB2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958737" y="4725754"/>
              <a:ext cx="814117" cy="766726"/>
            </a:xfrm>
            <a:prstGeom prst="rect">
              <a:avLst/>
            </a:prstGeom>
          </p:spPr>
        </p:pic>
        <p:pic>
          <p:nvPicPr>
            <p:cNvPr id="33" name="Graphique 32" descr="Badge 4 avec un remplissage uni">
              <a:extLst>
                <a:ext uri="{FF2B5EF4-FFF2-40B4-BE49-F238E27FC236}">
                  <a16:creationId xmlns:a16="http://schemas.microsoft.com/office/drawing/2014/main" id="{93BD5929-7C53-BB9D-4311-EB9981235F6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961120" y="3676387"/>
              <a:ext cx="815939" cy="790254"/>
            </a:xfrm>
            <a:prstGeom prst="rect">
              <a:avLst/>
            </a:prstGeom>
          </p:spPr>
        </p:pic>
        <p:pic>
          <p:nvPicPr>
            <p:cNvPr id="35" name="Graphique 34" descr="Badge 3 avec un remplissage uni">
              <a:extLst>
                <a:ext uri="{FF2B5EF4-FFF2-40B4-BE49-F238E27FC236}">
                  <a16:creationId xmlns:a16="http://schemas.microsoft.com/office/drawing/2014/main" id="{95DC9975-3A88-3647-379F-4011004F25B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0960585" y="2621377"/>
              <a:ext cx="819888" cy="749005"/>
            </a:xfrm>
            <a:prstGeom prst="rect">
              <a:avLst/>
            </a:prstGeom>
          </p:spPr>
        </p:pic>
        <p:pic>
          <p:nvPicPr>
            <p:cNvPr id="37" name="Graphique 36" descr="Badge avec un remplissage uni">
              <a:extLst>
                <a:ext uri="{FF2B5EF4-FFF2-40B4-BE49-F238E27FC236}">
                  <a16:creationId xmlns:a16="http://schemas.microsoft.com/office/drawing/2014/main" id="{118F9EF6-753C-A959-F5EE-00CCEFEE6C5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0960220" y="1595063"/>
              <a:ext cx="819888" cy="778540"/>
            </a:xfrm>
            <a:prstGeom prst="rect">
              <a:avLst/>
            </a:prstGeom>
          </p:spPr>
        </p:pic>
        <p:pic>
          <p:nvPicPr>
            <p:cNvPr id="39" name="Graphique 38" descr="Badge 1 avec un remplissage uni">
              <a:extLst>
                <a:ext uri="{FF2B5EF4-FFF2-40B4-BE49-F238E27FC236}">
                  <a16:creationId xmlns:a16="http://schemas.microsoft.com/office/drawing/2014/main" id="{F516FF5A-4F0C-800A-1224-DD00D3DCDC6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0961120" y="625627"/>
              <a:ext cx="825796" cy="796261"/>
            </a:xfrm>
            <a:prstGeom prst="rect">
              <a:avLst/>
            </a:prstGeom>
          </p:spPr>
        </p:pic>
      </p:grpSp>
      <p:pic>
        <p:nvPicPr>
          <p:cNvPr id="6" name="Image 5">
            <a:extLst>
              <a:ext uri="{FF2B5EF4-FFF2-40B4-BE49-F238E27FC236}">
                <a16:creationId xmlns:a16="http://schemas.microsoft.com/office/drawing/2014/main" id="{400CF377-FA3F-AF11-7374-A2A106705D7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082121" y="3106213"/>
            <a:ext cx="3013994" cy="2975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7204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e 3">
            <a:extLst>
              <a:ext uri="{FF2B5EF4-FFF2-40B4-BE49-F238E27FC236}">
                <a16:creationId xmlns:a16="http://schemas.microsoft.com/office/drawing/2014/main" id="{79F696FF-A987-E602-E905-4384502604B3}"/>
              </a:ext>
            </a:extLst>
          </p:cNvPr>
          <p:cNvGrpSpPr/>
          <p:nvPr/>
        </p:nvGrpSpPr>
        <p:grpSpPr>
          <a:xfrm>
            <a:off x="11368189" y="2050613"/>
            <a:ext cx="549031" cy="3857500"/>
            <a:chOff x="10802660" y="801554"/>
            <a:chExt cx="934295" cy="525783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3EF5A1A-3010-2DA1-B0A7-E03C4012BCB0}"/>
                </a:ext>
              </a:extLst>
            </p:cNvPr>
            <p:cNvSpPr/>
            <p:nvPr/>
          </p:nvSpPr>
          <p:spPr>
            <a:xfrm>
              <a:off x="10803546" y="1229577"/>
              <a:ext cx="933409" cy="4405693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4345F7EA-D968-2372-CCFF-8EB22B058D4B}"/>
                </a:ext>
              </a:extLst>
            </p:cNvPr>
            <p:cNvSpPr/>
            <p:nvPr/>
          </p:nvSpPr>
          <p:spPr>
            <a:xfrm>
              <a:off x="10802660" y="801554"/>
              <a:ext cx="933409" cy="871182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" name="Ellipse 6">
              <a:extLst>
                <a:ext uri="{FF2B5EF4-FFF2-40B4-BE49-F238E27FC236}">
                  <a16:creationId xmlns:a16="http://schemas.microsoft.com/office/drawing/2014/main" id="{140CDE4E-72A4-DE2D-9C2A-DC703B4FE7F0}"/>
                </a:ext>
              </a:extLst>
            </p:cNvPr>
            <p:cNvSpPr/>
            <p:nvPr/>
          </p:nvSpPr>
          <p:spPr>
            <a:xfrm>
              <a:off x="10802660" y="5188203"/>
              <a:ext cx="933409" cy="871182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8" name="Ellipse 7">
            <a:extLst>
              <a:ext uri="{FF2B5EF4-FFF2-40B4-BE49-F238E27FC236}">
                <a16:creationId xmlns:a16="http://schemas.microsoft.com/office/drawing/2014/main" id="{742B3252-F504-BFF2-33C9-FAAF165002BE}"/>
              </a:ext>
            </a:extLst>
          </p:cNvPr>
          <p:cNvSpPr/>
          <p:nvPr/>
        </p:nvSpPr>
        <p:spPr>
          <a:xfrm>
            <a:off x="11399084" y="2968481"/>
            <a:ext cx="496277" cy="510129"/>
          </a:xfrm>
          <a:prstGeom prst="ellipse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ED169996-14D1-8B81-A8D8-21E70D406DFD}"/>
              </a:ext>
            </a:extLst>
          </p:cNvPr>
          <p:cNvGrpSpPr/>
          <p:nvPr/>
        </p:nvGrpSpPr>
        <p:grpSpPr>
          <a:xfrm>
            <a:off x="11386631" y="2290304"/>
            <a:ext cx="517517" cy="3342851"/>
            <a:chOff x="10958737" y="625627"/>
            <a:chExt cx="828179" cy="4866853"/>
          </a:xfrm>
        </p:grpSpPr>
        <p:pic>
          <p:nvPicPr>
            <p:cNvPr id="10" name="Graphique 9" descr="Badge 5 avec un remplissage uni">
              <a:extLst>
                <a:ext uri="{FF2B5EF4-FFF2-40B4-BE49-F238E27FC236}">
                  <a16:creationId xmlns:a16="http://schemas.microsoft.com/office/drawing/2014/main" id="{2357E689-3657-B123-5856-DEBC06140FE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958737" y="4725754"/>
              <a:ext cx="814117" cy="766726"/>
            </a:xfrm>
            <a:prstGeom prst="rect">
              <a:avLst/>
            </a:prstGeom>
          </p:spPr>
        </p:pic>
        <p:pic>
          <p:nvPicPr>
            <p:cNvPr id="11" name="Graphique 10" descr="Badge 4 avec un remplissage uni">
              <a:extLst>
                <a:ext uri="{FF2B5EF4-FFF2-40B4-BE49-F238E27FC236}">
                  <a16:creationId xmlns:a16="http://schemas.microsoft.com/office/drawing/2014/main" id="{C6C98382-607D-EFED-F971-19D86D089CF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961120" y="3676387"/>
              <a:ext cx="815939" cy="790254"/>
            </a:xfrm>
            <a:prstGeom prst="rect">
              <a:avLst/>
            </a:prstGeom>
          </p:spPr>
        </p:pic>
        <p:pic>
          <p:nvPicPr>
            <p:cNvPr id="12" name="Graphique 11" descr="Badge 3 avec un remplissage uni">
              <a:extLst>
                <a:ext uri="{FF2B5EF4-FFF2-40B4-BE49-F238E27FC236}">
                  <a16:creationId xmlns:a16="http://schemas.microsoft.com/office/drawing/2014/main" id="{114A2DA3-482B-8B0E-480F-FC8C14ADEFA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0960585" y="2621377"/>
              <a:ext cx="819888" cy="749005"/>
            </a:xfrm>
            <a:prstGeom prst="rect">
              <a:avLst/>
            </a:prstGeom>
          </p:spPr>
        </p:pic>
        <p:pic>
          <p:nvPicPr>
            <p:cNvPr id="13" name="Graphique 12" descr="Badge avec un remplissage uni">
              <a:extLst>
                <a:ext uri="{FF2B5EF4-FFF2-40B4-BE49-F238E27FC236}">
                  <a16:creationId xmlns:a16="http://schemas.microsoft.com/office/drawing/2014/main" id="{030A9C6A-BCD8-23DF-62D0-87A04A5EBFC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960220" y="1595063"/>
              <a:ext cx="819888" cy="778540"/>
            </a:xfrm>
            <a:prstGeom prst="rect">
              <a:avLst/>
            </a:prstGeom>
          </p:spPr>
        </p:pic>
        <p:pic>
          <p:nvPicPr>
            <p:cNvPr id="14" name="Graphique 13" descr="Badge 1 avec un remplissage uni">
              <a:extLst>
                <a:ext uri="{FF2B5EF4-FFF2-40B4-BE49-F238E27FC236}">
                  <a16:creationId xmlns:a16="http://schemas.microsoft.com/office/drawing/2014/main" id="{3E61BB14-57C7-73F0-C6F7-D785F993846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0961120" y="625627"/>
              <a:ext cx="825796" cy="796261"/>
            </a:xfrm>
            <a:prstGeom prst="rect">
              <a:avLst/>
            </a:prstGeom>
          </p:spPr>
        </p:pic>
      </p:grpSp>
      <p:grpSp>
        <p:nvGrpSpPr>
          <p:cNvPr id="22" name="Groupe 21">
            <a:extLst>
              <a:ext uri="{FF2B5EF4-FFF2-40B4-BE49-F238E27FC236}">
                <a16:creationId xmlns:a16="http://schemas.microsoft.com/office/drawing/2014/main" id="{80A22BBF-8A28-3CAD-E67D-F068AB268417}"/>
              </a:ext>
            </a:extLst>
          </p:cNvPr>
          <p:cNvGrpSpPr/>
          <p:nvPr/>
        </p:nvGrpSpPr>
        <p:grpSpPr>
          <a:xfrm>
            <a:off x="508000" y="3128200"/>
            <a:ext cx="4709104" cy="3232315"/>
            <a:chOff x="2466481" y="1719114"/>
            <a:chExt cx="8014023" cy="4531446"/>
          </a:xfrm>
        </p:grpSpPr>
        <p:pic>
          <p:nvPicPr>
            <p:cNvPr id="17" name="Image 16">
              <a:extLst>
                <a:ext uri="{FF2B5EF4-FFF2-40B4-BE49-F238E27FC236}">
                  <a16:creationId xmlns:a16="http://schemas.microsoft.com/office/drawing/2014/main" id="{A6E5ECE0-615F-196C-45BB-12E114B4491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466481" y="1719114"/>
              <a:ext cx="8014023" cy="4531446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EDFD7C3-6729-4A0A-BA21-D63FB4A183A5}"/>
                </a:ext>
              </a:extLst>
            </p:cNvPr>
            <p:cNvSpPr/>
            <p:nvPr/>
          </p:nvSpPr>
          <p:spPr>
            <a:xfrm>
              <a:off x="3413760" y="2438400"/>
              <a:ext cx="1391920" cy="2245359"/>
            </a:xfrm>
            <a:prstGeom prst="rect">
              <a:avLst/>
            </a:prstGeom>
            <a:solidFill>
              <a:schemeClr val="accent2">
                <a:lumMod val="60000"/>
                <a:lumOff val="40000"/>
                <a:alpha val="21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ED0E6C49-0A51-8087-6AE2-C89D7F68254E}"/>
                </a:ext>
              </a:extLst>
            </p:cNvPr>
            <p:cNvSpPr/>
            <p:nvPr/>
          </p:nvSpPr>
          <p:spPr>
            <a:xfrm>
              <a:off x="4824528" y="2438400"/>
              <a:ext cx="5142432" cy="2245359"/>
            </a:xfrm>
            <a:prstGeom prst="rect">
              <a:avLst/>
            </a:prstGeom>
            <a:solidFill>
              <a:schemeClr val="accent5">
                <a:lumMod val="20000"/>
                <a:lumOff val="80000"/>
                <a:alpha val="3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7D38CC9A-F0CB-3A7F-F50C-3309F111F112}"/>
                </a:ext>
              </a:extLst>
            </p:cNvPr>
            <p:cNvSpPr/>
            <p:nvPr/>
          </p:nvSpPr>
          <p:spPr>
            <a:xfrm>
              <a:off x="3412834" y="4683759"/>
              <a:ext cx="1410768" cy="639158"/>
            </a:xfrm>
            <a:prstGeom prst="rect">
              <a:avLst/>
            </a:prstGeom>
            <a:solidFill>
              <a:srgbClr val="00B050">
                <a:alpha val="2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F0047CC-A96E-24E0-A937-4F86C5992CA7}"/>
                </a:ext>
              </a:extLst>
            </p:cNvPr>
            <p:cNvSpPr/>
            <p:nvPr/>
          </p:nvSpPr>
          <p:spPr>
            <a:xfrm>
              <a:off x="4823602" y="4683759"/>
              <a:ext cx="5142432" cy="639158"/>
            </a:xfrm>
            <a:prstGeom prst="rect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0F22A585-9627-70FC-CFE9-78C0DABDE01B}"/>
              </a:ext>
            </a:extLst>
          </p:cNvPr>
          <p:cNvSpPr/>
          <p:nvPr/>
        </p:nvSpPr>
        <p:spPr>
          <a:xfrm>
            <a:off x="0" y="0"/>
            <a:ext cx="12192000" cy="125054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000" dirty="0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</a:rPr>
              <a:t>L’indice de Moran</a:t>
            </a:r>
          </a:p>
        </p:txBody>
      </p:sp>
      <p:pic>
        <p:nvPicPr>
          <p:cNvPr id="29" name="Image 28">
            <a:extLst>
              <a:ext uri="{FF2B5EF4-FFF2-40B4-BE49-F238E27FC236}">
                <a16:creationId xmlns:a16="http://schemas.microsoft.com/office/drawing/2014/main" id="{2A3DE46A-5BB1-230E-C453-B2F19EB9F03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051365" y="3128200"/>
            <a:ext cx="3964503" cy="327128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ZoneTexte 14">
                <a:extLst>
                  <a:ext uri="{FF2B5EF4-FFF2-40B4-BE49-F238E27FC236}">
                    <a16:creationId xmlns:a16="http://schemas.microsoft.com/office/drawing/2014/main" id="{98581BCF-7D1D-B6B5-4087-146BDCD374E1}"/>
                  </a:ext>
                </a:extLst>
              </p:cNvPr>
              <p:cNvSpPr txBox="1"/>
              <p:nvPr/>
            </p:nvSpPr>
            <p:spPr>
              <a:xfrm>
                <a:off x="-1082040" y="1767302"/>
                <a:ext cx="8036560" cy="7101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fr-FR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fr-FR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fr-F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r>
                                <a:rPr lang="fr-F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𝐴𝑏𝑠𝑒𝑛𝑐𝑒</m:t>
                              </m:r>
                              <m:r>
                                <a:rPr lang="fr-F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lang="fr-FR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p>
                                  <m:r>
                                    <a:rPr lang="fr-FR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fr-F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𝑎𝑢𝑡𝑜𝑐𝑜𝑟𝑟</m:t>
                              </m:r>
                              <m:r>
                                <a:rPr lang="fr-F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é</m:t>
                              </m:r>
                              <m:r>
                                <a:rPr lang="fr-F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𝑙𝑎𝑡𝑖𝑜𝑛</m:t>
                              </m:r>
                              <m:r>
                                <a:rPr lang="fr-F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𝑠𝑝𝑎𝑡𝑖𝑎𝑙𝑒</m:t>
                              </m:r>
                              <m:r>
                                <a:rPr lang="fr-F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        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fr-FR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fr-F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r>
                                <a:rPr lang="fr-F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𝑃𝑟</m:t>
                              </m:r>
                              <m:r>
                                <a:rPr lang="fr-F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é</m:t>
                              </m:r>
                              <m:r>
                                <a:rPr lang="fr-F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𝑠𝑒𝑛𝑐𝑒</m:t>
                              </m:r>
                              <m:r>
                                <a:rPr lang="fr-F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lang="fr-FR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p>
                                  <m:r>
                                    <a:rPr lang="fr-FR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fr-F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𝑎𝑢𝑡𝑜𝑐𝑜𝑟𝑟</m:t>
                              </m:r>
                              <m:r>
                                <a:rPr lang="fr-F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é</m:t>
                              </m:r>
                              <m:r>
                                <a:rPr lang="fr-F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𝑙𝑎𝑡𝑖𝑜𝑛</m:t>
                              </m:r>
                              <m:r>
                                <a:rPr lang="fr-F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𝑠𝑝𝑎𝑡𝑖𝑎𝑙𝑒</m:t>
                              </m:r>
                              <m:r>
                                <a:rPr lang="fr-F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    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fr-FR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5" name="ZoneTexte 14">
                <a:extLst>
                  <a:ext uri="{FF2B5EF4-FFF2-40B4-BE49-F238E27FC236}">
                    <a16:creationId xmlns:a16="http://schemas.microsoft.com/office/drawing/2014/main" id="{98581BCF-7D1D-B6B5-4087-146BDCD374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082040" y="1767302"/>
                <a:ext cx="8036560" cy="710194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118698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e 3">
            <a:extLst>
              <a:ext uri="{FF2B5EF4-FFF2-40B4-BE49-F238E27FC236}">
                <a16:creationId xmlns:a16="http://schemas.microsoft.com/office/drawing/2014/main" id="{D18C91DA-B5AE-C39F-7053-CD7986EAD8EF}"/>
              </a:ext>
            </a:extLst>
          </p:cNvPr>
          <p:cNvGrpSpPr/>
          <p:nvPr/>
        </p:nvGrpSpPr>
        <p:grpSpPr>
          <a:xfrm>
            <a:off x="11368189" y="2050613"/>
            <a:ext cx="549031" cy="3857500"/>
            <a:chOff x="10802660" y="801554"/>
            <a:chExt cx="934295" cy="525783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2AC2E94-78AF-091E-E055-6572E6C2A7CE}"/>
                </a:ext>
              </a:extLst>
            </p:cNvPr>
            <p:cNvSpPr/>
            <p:nvPr/>
          </p:nvSpPr>
          <p:spPr>
            <a:xfrm>
              <a:off x="10803546" y="1229577"/>
              <a:ext cx="933409" cy="4405693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293ECB3A-0053-2722-39DC-227357EB1C1C}"/>
                </a:ext>
              </a:extLst>
            </p:cNvPr>
            <p:cNvSpPr/>
            <p:nvPr/>
          </p:nvSpPr>
          <p:spPr>
            <a:xfrm>
              <a:off x="10802660" y="801554"/>
              <a:ext cx="933409" cy="871182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" name="Ellipse 6">
              <a:extLst>
                <a:ext uri="{FF2B5EF4-FFF2-40B4-BE49-F238E27FC236}">
                  <a16:creationId xmlns:a16="http://schemas.microsoft.com/office/drawing/2014/main" id="{3054E008-09A7-3012-CFEC-1ACA065E448C}"/>
                </a:ext>
              </a:extLst>
            </p:cNvPr>
            <p:cNvSpPr/>
            <p:nvPr/>
          </p:nvSpPr>
          <p:spPr>
            <a:xfrm>
              <a:off x="10802660" y="5188203"/>
              <a:ext cx="933409" cy="871182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8" name="Ellipse 7">
            <a:extLst>
              <a:ext uri="{FF2B5EF4-FFF2-40B4-BE49-F238E27FC236}">
                <a16:creationId xmlns:a16="http://schemas.microsoft.com/office/drawing/2014/main" id="{A14EC0D9-E4D0-8CAC-5AE1-977E20D0CD07}"/>
              </a:ext>
            </a:extLst>
          </p:cNvPr>
          <p:cNvSpPr/>
          <p:nvPr/>
        </p:nvSpPr>
        <p:spPr>
          <a:xfrm>
            <a:off x="11399084" y="3675546"/>
            <a:ext cx="496277" cy="510129"/>
          </a:xfrm>
          <a:prstGeom prst="ellipse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36963258-B0FE-7FE7-6658-0B63C1695052}"/>
              </a:ext>
            </a:extLst>
          </p:cNvPr>
          <p:cNvGrpSpPr/>
          <p:nvPr/>
        </p:nvGrpSpPr>
        <p:grpSpPr>
          <a:xfrm>
            <a:off x="11386631" y="2290304"/>
            <a:ext cx="517517" cy="3342851"/>
            <a:chOff x="10958737" y="625627"/>
            <a:chExt cx="828179" cy="4866853"/>
          </a:xfrm>
        </p:grpSpPr>
        <p:pic>
          <p:nvPicPr>
            <p:cNvPr id="10" name="Graphique 9" descr="Badge 5 avec un remplissage uni">
              <a:extLst>
                <a:ext uri="{FF2B5EF4-FFF2-40B4-BE49-F238E27FC236}">
                  <a16:creationId xmlns:a16="http://schemas.microsoft.com/office/drawing/2014/main" id="{61330319-0289-EE6F-5552-ED0BD528091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958737" y="4725754"/>
              <a:ext cx="814117" cy="766726"/>
            </a:xfrm>
            <a:prstGeom prst="rect">
              <a:avLst/>
            </a:prstGeom>
          </p:spPr>
        </p:pic>
        <p:pic>
          <p:nvPicPr>
            <p:cNvPr id="11" name="Graphique 10" descr="Badge 4 avec un remplissage uni">
              <a:extLst>
                <a:ext uri="{FF2B5EF4-FFF2-40B4-BE49-F238E27FC236}">
                  <a16:creationId xmlns:a16="http://schemas.microsoft.com/office/drawing/2014/main" id="{ABFA732A-8373-A6B8-61B8-E25C4087A94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961120" y="3676387"/>
              <a:ext cx="815939" cy="790254"/>
            </a:xfrm>
            <a:prstGeom prst="rect">
              <a:avLst/>
            </a:prstGeom>
          </p:spPr>
        </p:pic>
        <p:pic>
          <p:nvPicPr>
            <p:cNvPr id="12" name="Graphique 11" descr="Badge 3 avec un remplissage uni">
              <a:extLst>
                <a:ext uri="{FF2B5EF4-FFF2-40B4-BE49-F238E27FC236}">
                  <a16:creationId xmlns:a16="http://schemas.microsoft.com/office/drawing/2014/main" id="{70602AEF-68A3-6EEC-0E5B-B9CEAC0C3A8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0960585" y="2621377"/>
              <a:ext cx="819888" cy="749005"/>
            </a:xfrm>
            <a:prstGeom prst="rect">
              <a:avLst/>
            </a:prstGeom>
          </p:spPr>
        </p:pic>
        <p:pic>
          <p:nvPicPr>
            <p:cNvPr id="13" name="Graphique 12" descr="Badge avec un remplissage uni">
              <a:extLst>
                <a:ext uri="{FF2B5EF4-FFF2-40B4-BE49-F238E27FC236}">
                  <a16:creationId xmlns:a16="http://schemas.microsoft.com/office/drawing/2014/main" id="{7F501FEB-D9A5-06DF-58AC-C99EDF36E4D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960220" y="1595063"/>
              <a:ext cx="819888" cy="778540"/>
            </a:xfrm>
            <a:prstGeom prst="rect">
              <a:avLst/>
            </a:prstGeom>
          </p:spPr>
        </p:pic>
        <p:pic>
          <p:nvPicPr>
            <p:cNvPr id="14" name="Graphique 13" descr="Badge 1 avec un remplissage uni">
              <a:extLst>
                <a:ext uri="{FF2B5EF4-FFF2-40B4-BE49-F238E27FC236}">
                  <a16:creationId xmlns:a16="http://schemas.microsoft.com/office/drawing/2014/main" id="{CBDFA7B2-A0E9-3532-AAC6-85A5F59DD9E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0961120" y="625627"/>
              <a:ext cx="825796" cy="796261"/>
            </a:xfrm>
            <a:prstGeom prst="rect">
              <a:avLst/>
            </a:prstGeom>
          </p:spPr>
        </p:pic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D980ED9D-7F91-E8D6-F402-94772F2CB39D}"/>
              </a:ext>
            </a:extLst>
          </p:cNvPr>
          <p:cNvSpPr/>
          <p:nvPr/>
        </p:nvSpPr>
        <p:spPr>
          <a:xfrm>
            <a:off x="0" y="-57873"/>
            <a:ext cx="12192000" cy="125054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000" dirty="0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</a:rPr>
              <a:t>Choix du modèle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DFEB0FF-AF61-1F53-D43E-9E24C70C0173}"/>
              </a:ext>
            </a:extLst>
          </p:cNvPr>
          <p:cNvSpPr/>
          <p:nvPr/>
        </p:nvSpPr>
        <p:spPr>
          <a:xfrm>
            <a:off x="179594" y="1711399"/>
            <a:ext cx="2092694" cy="678427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300" dirty="0">
                <a:solidFill>
                  <a:srgbClr val="C00000"/>
                </a:solidFill>
              </a:rPr>
              <a:t>OLS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210B7D9-4FCD-C463-EDB8-5FFA1B966BD7}"/>
              </a:ext>
            </a:extLst>
          </p:cNvPr>
          <p:cNvSpPr/>
          <p:nvPr/>
        </p:nvSpPr>
        <p:spPr>
          <a:xfrm>
            <a:off x="7758713" y="1711399"/>
            <a:ext cx="2092694" cy="678426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>
                <a:solidFill>
                  <a:schemeClr val="accent1"/>
                </a:solidFill>
              </a:rPr>
              <a:t>SEM</a:t>
            </a:r>
          </a:p>
        </p:txBody>
      </p:sp>
      <p:grpSp>
        <p:nvGrpSpPr>
          <p:cNvPr id="38" name="Groupe 37">
            <a:extLst>
              <a:ext uri="{FF2B5EF4-FFF2-40B4-BE49-F238E27FC236}">
                <a16:creationId xmlns:a16="http://schemas.microsoft.com/office/drawing/2014/main" id="{6B40C69F-D5BE-4D73-A4AD-8388FAECF393}"/>
              </a:ext>
            </a:extLst>
          </p:cNvPr>
          <p:cNvGrpSpPr/>
          <p:nvPr/>
        </p:nvGrpSpPr>
        <p:grpSpPr>
          <a:xfrm>
            <a:off x="2705967" y="1425678"/>
            <a:ext cx="4619067" cy="964148"/>
            <a:chOff x="2705967" y="1425678"/>
            <a:chExt cx="4619067" cy="964148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801FE05-7A4B-A9B6-2197-A3F0AFF4C941}"/>
                </a:ext>
              </a:extLst>
            </p:cNvPr>
            <p:cNvSpPr/>
            <p:nvPr/>
          </p:nvSpPr>
          <p:spPr>
            <a:xfrm>
              <a:off x="2705967" y="1711399"/>
              <a:ext cx="2092694" cy="6784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300" dirty="0">
                  <a:solidFill>
                    <a:schemeClr val="accent1"/>
                  </a:solidFill>
                </a:rPr>
                <a:t>SAR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F1A5A43-2807-EEF8-860F-DE46FB854FAD}"/>
                </a:ext>
              </a:extLst>
            </p:cNvPr>
            <p:cNvSpPr/>
            <p:nvPr/>
          </p:nvSpPr>
          <p:spPr>
            <a:xfrm>
              <a:off x="5232340" y="1711399"/>
              <a:ext cx="2092694" cy="67842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400" dirty="0">
                  <a:solidFill>
                    <a:schemeClr val="accent1"/>
                  </a:solidFill>
                </a:rPr>
                <a:t>SDM</a:t>
              </a:r>
            </a:p>
          </p:txBody>
        </p:sp>
        <p:cxnSp>
          <p:nvCxnSpPr>
            <p:cNvPr id="24" name="Connecteur droit 23">
              <a:extLst>
                <a:ext uri="{FF2B5EF4-FFF2-40B4-BE49-F238E27FC236}">
                  <a16:creationId xmlns:a16="http://schemas.microsoft.com/office/drawing/2014/main" id="{E20AB918-F19C-AAB3-5A8F-B32100E819E3}"/>
                </a:ext>
              </a:extLst>
            </p:cNvPr>
            <p:cNvCxnSpPr/>
            <p:nvPr/>
          </p:nvCxnSpPr>
          <p:spPr>
            <a:xfrm>
              <a:off x="4237703" y="1425678"/>
              <a:ext cx="1484671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cteur droit 25">
              <a:extLst>
                <a:ext uri="{FF2B5EF4-FFF2-40B4-BE49-F238E27FC236}">
                  <a16:creationId xmlns:a16="http://schemas.microsoft.com/office/drawing/2014/main" id="{18C37A16-CFA0-C294-8A60-1569354CFEB4}"/>
                </a:ext>
              </a:extLst>
            </p:cNvPr>
            <p:cNvCxnSpPr/>
            <p:nvPr/>
          </p:nvCxnSpPr>
          <p:spPr>
            <a:xfrm>
              <a:off x="4237703" y="1435510"/>
              <a:ext cx="0" cy="27588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cteur droit 26">
              <a:extLst>
                <a:ext uri="{FF2B5EF4-FFF2-40B4-BE49-F238E27FC236}">
                  <a16:creationId xmlns:a16="http://schemas.microsoft.com/office/drawing/2014/main" id="{007BA5DD-22C8-1C4F-ACA0-CA61D309746D}"/>
                </a:ext>
              </a:extLst>
            </p:cNvPr>
            <p:cNvCxnSpPr/>
            <p:nvPr/>
          </p:nvCxnSpPr>
          <p:spPr>
            <a:xfrm>
              <a:off x="5722374" y="1425678"/>
              <a:ext cx="0" cy="27588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0" name="Image 29">
            <a:extLst>
              <a:ext uri="{FF2B5EF4-FFF2-40B4-BE49-F238E27FC236}">
                <a16:creationId xmlns:a16="http://schemas.microsoft.com/office/drawing/2014/main" id="{EB1B23E6-3562-4916-F5B1-F9669157024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03439" y="3066432"/>
            <a:ext cx="6721595" cy="2884517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55EF9086-B62E-019E-8228-2A03FDF16A08}"/>
              </a:ext>
            </a:extLst>
          </p:cNvPr>
          <p:cNvSpPr/>
          <p:nvPr/>
        </p:nvSpPr>
        <p:spPr>
          <a:xfrm>
            <a:off x="2483164" y="4050889"/>
            <a:ext cx="1130710" cy="121806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6" name="ZoneTexte 35">
                <a:extLst>
                  <a:ext uri="{FF2B5EF4-FFF2-40B4-BE49-F238E27FC236}">
                    <a16:creationId xmlns:a16="http://schemas.microsoft.com/office/drawing/2014/main" id="{59B03327-4B77-6172-0422-BACFF22AD306}"/>
                  </a:ext>
                </a:extLst>
              </p:cNvPr>
              <p:cNvSpPr txBox="1"/>
              <p:nvPr/>
            </p:nvSpPr>
            <p:spPr>
              <a:xfrm>
                <a:off x="7629832" y="3165987"/>
                <a:ext cx="3205316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>
                    <a:solidFill>
                      <a:schemeClr val="bg1"/>
                    </a:solidFill>
                  </a:rPr>
                  <a:t>Test de Moran sur les résidus des OLS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fr-FR" dirty="0">
                  <a:solidFill>
                    <a:schemeClr val="bg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>
                    <a:solidFill>
                      <a:schemeClr val="bg1"/>
                    </a:solidFill>
                  </a:rPr>
                  <a:t>Rejet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fr-F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fr-FR" dirty="0">
                  <a:solidFill>
                    <a:schemeClr val="bg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fr-FR" dirty="0">
                  <a:solidFill>
                    <a:schemeClr val="bg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>
                    <a:solidFill>
                      <a:schemeClr val="bg1"/>
                    </a:solidFill>
                  </a:rPr>
                  <a:t>Violation de l’hypothèse classique d’indépendance des erreurs.</a:t>
                </a:r>
              </a:p>
            </p:txBody>
          </p:sp>
        </mc:Choice>
        <mc:Fallback>
          <p:sp>
            <p:nvSpPr>
              <p:cNvPr id="36" name="ZoneTexte 35">
                <a:extLst>
                  <a:ext uri="{FF2B5EF4-FFF2-40B4-BE49-F238E27FC236}">
                    <a16:creationId xmlns:a16="http://schemas.microsoft.com/office/drawing/2014/main" id="{59B03327-4B77-6172-0422-BACFF22AD3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9832" y="3165987"/>
                <a:ext cx="3205316" cy="2308324"/>
              </a:xfrm>
              <a:prstGeom prst="rect">
                <a:avLst/>
              </a:prstGeom>
              <a:blipFill>
                <a:blip r:embed="rId13"/>
                <a:stretch>
                  <a:fillRect l="-1333" t="-1055" b="-343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937129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26FAAD7-4E69-805C-D1B5-8158C32656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e 3">
            <a:extLst>
              <a:ext uri="{FF2B5EF4-FFF2-40B4-BE49-F238E27FC236}">
                <a16:creationId xmlns:a16="http://schemas.microsoft.com/office/drawing/2014/main" id="{290C9B02-14EA-A5DC-9E0F-F5EC63E7D3DC}"/>
              </a:ext>
            </a:extLst>
          </p:cNvPr>
          <p:cNvGrpSpPr/>
          <p:nvPr/>
        </p:nvGrpSpPr>
        <p:grpSpPr>
          <a:xfrm>
            <a:off x="11368189" y="2050613"/>
            <a:ext cx="549031" cy="3857500"/>
            <a:chOff x="10802660" y="801554"/>
            <a:chExt cx="934295" cy="525783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44863B3-5A0C-FB24-CAEC-E79CDE040543}"/>
                </a:ext>
              </a:extLst>
            </p:cNvPr>
            <p:cNvSpPr/>
            <p:nvPr/>
          </p:nvSpPr>
          <p:spPr>
            <a:xfrm>
              <a:off x="10803546" y="1229577"/>
              <a:ext cx="933409" cy="4405693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7C5BDBAD-6812-D90A-2A46-BC9F89C2ACA4}"/>
                </a:ext>
              </a:extLst>
            </p:cNvPr>
            <p:cNvSpPr/>
            <p:nvPr/>
          </p:nvSpPr>
          <p:spPr>
            <a:xfrm>
              <a:off x="10802660" y="801554"/>
              <a:ext cx="933409" cy="871182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" name="Ellipse 6">
              <a:extLst>
                <a:ext uri="{FF2B5EF4-FFF2-40B4-BE49-F238E27FC236}">
                  <a16:creationId xmlns:a16="http://schemas.microsoft.com/office/drawing/2014/main" id="{3E180839-8ABB-2434-B430-804ACD2F4851}"/>
                </a:ext>
              </a:extLst>
            </p:cNvPr>
            <p:cNvSpPr/>
            <p:nvPr/>
          </p:nvSpPr>
          <p:spPr>
            <a:xfrm>
              <a:off x="10802660" y="5188203"/>
              <a:ext cx="933409" cy="871182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8" name="Ellipse 7">
            <a:extLst>
              <a:ext uri="{FF2B5EF4-FFF2-40B4-BE49-F238E27FC236}">
                <a16:creationId xmlns:a16="http://schemas.microsoft.com/office/drawing/2014/main" id="{62B8E4C4-5417-004B-96C7-32C5B55DD250}"/>
              </a:ext>
            </a:extLst>
          </p:cNvPr>
          <p:cNvSpPr/>
          <p:nvPr/>
        </p:nvSpPr>
        <p:spPr>
          <a:xfrm>
            <a:off x="11399084" y="3675546"/>
            <a:ext cx="496277" cy="510129"/>
          </a:xfrm>
          <a:prstGeom prst="ellipse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0F13EA30-E263-A50B-BA0D-33DAEAACBC4A}"/>
              </a:ext>
            </a:extLst>
          </p:cNvPr>
          <p:cNvGrpSpPr/>
          <p:nvPr/>
        </p:nvGrpSpPr>
        <p:grpSpPr>
          <a:xfrm>
            <a:off x="11386631" y="2290304"/>
            <a:ext cx="517517" cy="3342851"/>
            <a:chOff x="10958737" y="625627"/>
            <a:chExt cx="828179" cy="4866853"/>
          </a:xfrm>
        </p:grpSpPr>
        <p:pic>
          <p:nvPicPr>
            <p:cNvPr id="10" name="Graphique 9" descr="Badge 5 avec un remplissage uni">
              <a:extLst>
                <a:ext uri="{FF2B5EF4-FFF2-40B4-BE49-F238E27FC236}">
                  <a16:creationId xmlns:a16="http://schemas.microsoft.com/office/drawing/2014/main" id="{91CA3B42-D5E3-5715-57F7-78FB13D29B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958737" y="4725754"/>
              <a:ext cx="814117" cy="766726"/>
            </a:xfrm>
            <a:prstGeom prst="rect">
              <a:avLst/>
            </a:prstGeom>
          </p:spPr>
        </p:pic>
        <p:pic>
          <p:nvPicPr>
            <p:cNvPr id="11" name="Graphique 10" descr="Badge 4 avec un remplissage uni">
              <a:extLst>
                <a:ext uri="{FF2B5EF4-FFF2-40B4-BE49-F238E27FC236}">
                  <a16:creationId xmlns:a16="http://schemas.microsoft.com/office/drawing/2014/main" id="{4CC2E50C-769F-39B9-BACE-CBD78642322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961120" y="3676387"/>
              <a:ext cx="815939" cy="790254"/>
            </a:xfrm>
            <a:prstGeom prst="rect">
              <a:avLst/>
            </a:prstGeom>
          </p:spPr>
        </p:pic>
        <p:pic>
          <p:nvPicPr>
            <p:cNvPr id="12" name="Graphique 11" descr="Badge 3 avec un remplissage uni">
              <a:extLst>
                <a:ext uri="{FF2B5EF4-FFF2-40B4-BE49-F238E27FC236}">
                  <a16:creationId xmlns:a16="http://schemas.microsoft.com/office/drawing/2014/main" id="{5755E76A-8507-64C7-8898-5DDFDDC5737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0960585" y="2621377"/>
              <a:ext cx="819888" cy="749005"/>
            </a:xfrm>
            <a:prstGeom prst="rect">
              <a:avLst/>
            </a:prstGeom>
          </p:spPr>
        </p:pic>
        <p:pic>
          <p:nvPicPr>
            <p:cNvPr id="13" name="Graphique 12" descr="Badge avec un remplissage uni">
              <a:extLst>
                <a:ext uri="{FF2B5EF4-FFF2-40B4-BE49-F238E27FC236}">
                  <a16:creationId xmlns:a16="http://schemas.microsoft.com/office/drawing/2014/main" id="{782EE5D4-961F-A435-B530-028956BD971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960220" y="1595063"/>
              <a:ext cx="819888" cy="778540"/>
            </a:xfrm>
            <a:prstGeom prst="rect">
              <a:avLst/>
            </a:prstGeom>
          </p:spPr>
        </p:pic>
        <p:pic>
          <p:nvPicPr>
            <p:cNvPr id="14" name="Graphique 13" descr="Badge 1 avec un remplissage uni">
              <a:extLst>
                <a:ext uri="{FF2B5EF4-FFF2-40B4-BE49-F238E27FC236}">
                  <a16:creationId xmlns:a16="http://schemas.microsoft.com/office/drawing/2014/main" id="{F3B15B8D-0CCB-0EC6-AF31-C5405DEB481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0961120" y="625627"/>
              <a:ext cx="825796" cy="796261"/>
            </a:xfrm>
            <a:prstGeom prst="rect">
              <a:avLst/>
            </a:prstGeom>
          </p:spPr>
        </p:pic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4B6E6618-191F-06EB-A3D3-DDE761094EBD}"/>
              </a:ext>
            </a:extLst>
          </p:cNvPr>
          <p:cNvSpPr/>
          <p:nvPr/>
        </p:nvSpPr>
        <p:spPr>
          <a:xfrm>
            <a:off x="0" y="-57873"/>
            <a:ext cx="12192000" cy="125054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000" dirty="0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</a:rPr>
              <a:t>Choix du modèle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CB006CB-3E3C-5EDF-B64B-7C40B9AB88F6}"/>
              </a:ext>
            </a:extLst>
          </p:cNvPr>
          <p:cNvSpPr/>
          <p:nvPr/>
        </p:nvSpPr>
        <p:spPr>
          <a:xfrm>
            <a:off x="179594" y="1711399"/>
            <a:ext cx="2092694" cy="678427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300" dirty="0">
                <a:solidFill>
                  <a:schemeClr val="accent1"/>
                </a:solidFill>
              </a:rPr>
              <a:t>OLS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C13B184-2011-820F-7D56-6D802F687661}"/>
              </a:ext>
            </a:extLst>
          </p:cNvPr>
          <p:cNvSpPr/>
          <p:nvPr/>
        </p:nvSpPr>
        <p:spPr>
          <a:xfrm>
            <a:off x="7758713" y="1711399"/>
            <a:ext cx="2092694" cy="678426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>
                <a:solidFill>
                  <a:schemeClr val="accent1"/>
                </a:solidFill>
              </a:rPr>
              <a:t>SEM</a:t>
            </a:r>
          </a:p>
        </p:txBody>
      </p:sp>
      <p:grpSp>
        <p:nvGrpSpPr>
          <p:cNvPr id="38" name="Groupe 37">
            <a:extLst>
              <a:ext uri="{FF2B5EF4-FFF2-40B4-BE49-F238E27FC236}">
                <a16:creationId xmlns:a16="http://schemas.microsoft.com/office/drawing/2014/main" id="{C81B95D3-8C28-84C3-4975-A2DA2D5E0E5C}"/>
              </a:ext>
            </a:extLst>
          </p:cNvPr>
          <p:cNvGrpSpPr/>
          <p:nvPr/>
        </p:nvGrpSpPr>
        <p:grpSpPr>
          <a:xfrm>
            <a:off x="2705967" y="1425678"/>
            <a:ext cx="4619067" cy="964148"/>
            <a:chOff x="2705967" y="1425678"/>
            <a:chExt cx="4619067" cy="964148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79D16A3-55B8-7D39-F4FC-C17D8F0397F1}"/>
                </a:ext>
              </a:extLst>
            </p:cNvPr>
            <p:cNvSpPr/>
            <p:nvPr/>
          </p:nvSpPr>
          <p:spPr>
            <a:xfrm>
              <a:off x="2705967" y="1711399"/>
              <a:ext cx="2092694" cy="678427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300" dirty="0">
                  <a:solidFill>
                    <a:srgbClr val="C00000"/>
                  </a:solidFill>
                </a:rPr>
                <a:t>SAR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AB43C70-9476-86E5-1072-3BE3229EE07E}"/>
                </a:ext>
              </a:extLst>
            </p:cNvPr>
            <p:cNvSpPr/>
            <p:nvPr/>
          </p:nvSpPr>
          <p:spPr>
            <a:xfrm>
              <a:off x="5232340" y="1711399"/>
              <a:ext cx="2092694" cy="67842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400" dirty="0">
                  <a:solidFill>
                    <a:srgbClr val="C00000"/>
                  </a:solidFill>
                </a:rPr>
                <a:t>SDM</a:t>
              </a:r>
            </a:p>
          </p:txBody>
        </p:sp>
        <p:cxnSp>
          <p:nvCxnSpPr>
            <p:cNvPr id="24" name="Connecteur droit 23">
              <a:extLst>
                <a:ext uri="{FF2B5EF4-FFF2-40B4-BE49-F238E27FC236}">
                  <a16:creationId xmlns:a16="http://schemas.microsoft.com/office/drawing/2014/main" id="{76A09384-533E-28B3-A19B-9AB76BD267ED}"/>
                </a:ext>
              </a:extLst>
            </p:cNvPr>
            <p:cNvCxnSpPr/>
            <p:nvPr/>
          </p:nvCxnSpPr>
          <p:spPr>
            <a:xfrm>
              <a:off x="4237703" y="1425678"/>
              <a:ext cx="1484671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cteur droit 25">
              <a:extLst>
                <a:ext uri="{FF2B5EF4-FFF2-40B4-BE49-F238E27FC236}">
                  <a16:creationId xmlns:a16="http://schemas.microsoft.com/office/drawing/2014/main" id="{E92F1293-3295-62CC-0006-8B04752E5133}"/>
                </a:ext>
              </a:extLst>
            </p:cNvPr>
            <p:cNvCxnSpPr/>
            <p:nvPr/>
          </p:nvCxnSpPr>
          <p:spPr>
            <a:xfrm>
              <a:off x="4237703" y="1435510"/>
              <a:ext cx="0" cy="275889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cteur droit 26">
              <a:extLst>
                <a:ext uri="{FF2B5EF4-FFF2-40B4-BE49-F238E27FC236}">
                  <a16:creationId xmlns:a16="http://schemas.microsoft.com/office/drawing/2014/main" id="{F039868C-8811-0C6B-AE50-61B1783CC674}"/>
                </a:ext>
              </a:extLst>
            </p:cNvPr>
            <p:cNvCxnSpPr/>
            <p:nvPr/>
          </p:nvCxnSpPr>
          <p:spPr>
            <a:xfrm>
              <a:off x="5722374" y="1425678"/>
              <a:ext cx="0" cy="275889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0" name="Image 29">
            <a:extLst>
              <a:ext uri="{FF2B5EF4-FFF2-40B4-BE49-F238E27FC236}">
                <a16:creationId xmlns:a16="http://schemas.microsoft.com/office/drawing/2014/main" id="{7E93D975-9897-E3EB-C7B5-8BC07A27267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9594" y="2994097"/>
            <a:ext cx="6721595" cy="2884517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0A39D9C0-73D6-28B7-BF43-4E8F7C5D0C47}"/>
              </a:ext>
            </a:extLst>
          </p:cNvPr>
          <p:cNvSpPr/>
          <p:nvPr/>
        </p:nvSpPr>
        <p:spPr>
          <a:xfrm>
            <a:off x="3225026" y="3989362"/>
            <a:ext cx="1081503" cy="121806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6" name="ZoneTexte 35">
                <a:extLst>
                  <a:ext uri="{FF2B5EF4-FFF2-40B4-BE49-F238E27FC236}">
                    <a16:creationId xmlns:a16="http://schemas.microsoft.com/office/drawing/2014/main" id="{A4BAB974-7D13-340B-8B2F-B8AF0C8F715E}"/>
                  </a:ext>
                </a:extLst>
              </p:cNvPr>
              <p:cNvSpPr txBox="1"/>
              <p:nvPr/>
            </p:nvSpPr>
            <p:spPr>
              <a:xfrm>
                <a:off x="7202401" y="2999581"/>
                <a:ext cx="4035869" cy="20951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>
                    <a:solidFill>
                      <a:schemeClr val="bg1"/>
                    </a:solidFill>
                  </a:rPr>
                  <a:t>Test LM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fr-FR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fr-FR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fr-F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r>
                                <a:rPr lang="fr-F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𝐿𝑒</m:t>
                              </m:r>
                              <m:r>
                                <a:rPr lang="fr-F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𝑚𝑜𝑑𝑒𝑙𝑒</m:t>
                              </m:r>
                              <m:r>
                                <a:rPr lang="fr-F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𝑟𝑒𝑠𝑡𝑟𝑒𝑖𝑛𝑡</m:t>
                              </m:r>
                              <m:r>
                                <a:rPr lang="fr-F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𝑒𝑠𝑡</m:t>
                              </m:r>
                              <m:r>
                                <a:rPr lang="fr-F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𝑣𝑟𝑎𝑖</m:t>
                              </m:r>
                              <m:r>
                                <a:rPr lang="fr-F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         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fr-FR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fr-F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: </m:t>
                              </m:r>
                              <m:r>
                                <a:rPr lang="fr-F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𝐿𝑒</m:t>
                              </m:r>
                              <m:r>
                                <a:rPr lang="fr-F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𝑚𝑜𝑑𝑒𝑙𝑒</m:t>
                              </m:r>
                              <m:r>
                                <a:rPr lang="fr-F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𝑛𝑜𝑛</m:t>
                              </m:r>
                              <m:r>
                                <a:rPr lang="fr-F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𝑟𝑒𝑠𝑡𝑟𝑒𝑖𝑛𝑡</m:t>
                              </m:r>
                              <m:r>
                                <a:rPr lang="fr-F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𝑒𝑠𝑡</m:t>
                              </m:r>
                              <m:r>
                                <a:rPr lang="fr-F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𝑣𝑟𝑎𝑖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fr-FR" dirty="0">
                  <a:solidFill>
                    <a:schemeClr val="bg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fr-FR" dirty="0">
                  <a:solidFill>
                    <a:schemeClr val="bg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>
                    <a:solidFill>
                      <a:schemeClr val="bg1"/>
                    </a:solidFill>
                  </a:rPr>
                  <a:t>Rejet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fr-F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fr-FR" dirty="0">
                  <a:solidFill>
                    <a:schemeClr val="bg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fr-FR" dirty="0">
                  <a:solidFill>
                    <a:schemeClr val="bg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>
                    <a:solidFill>
                      <a:schemeClr val="bg1"/>
                    </a:solidFill>
                  </a:rPr>
                  <a:t>Conserver le modèle SDM</a:t>
                </a:r>
              </a:p>
            </p:txBody>
          </p:sp>
        </mc:Choice>
        <mc:Fallback>
          <p:sp>
            <p:nvSpPr>
              <p:cNvPr id="36" name="ZoneTexte 35">
                <a:extLst>
                  <a:ext uri="{FF2B5EF4-FFF2-40B4-BE49-F238E27FC236}">
                    <a16:creationId xmlns:a16="http://schemas.microsoft.com/office/drawing/2014/main" id="{A4BAB974-7D13-340B-8B2F-B8AF0C8F71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2401" y="2999581"/>
                <a:ext cx="4035869" cy="2095189"/>
              </a:xfrm>
              <a:prstGeom prst="rect">
                <a:avLst/>
              </a:prstGeom>
              <a:blipFill>
                <a:blip r:embed="rId13"/>
                <a:stretch>
                  <a:fillRect l="-905" t="-1163" b="-377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A424B2B1-2C29-C124-D083-3514A2DFE6A7}"/>
              </a:ext>
            </a:extLst>
          </p:cNvPr>
          <p:cNvSpPr/>
          <p:nvPr/>
        </p:nvSpPr>
        <p:spPr>
          <a:xfrm>
            <a:off x="5403148" y="3989362"/>
            <a:ext cx="1081503" cy="121806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348690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9351B4E-51FB-47A4-6993-A979543DCE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e 3">
            <a:extLst>
              <a:ext uri="{FF2B5EF4-FFF2-40B4-BE49-F238E27FC236}">
                <a16:creationId xmlns:a16="http://schemas.microsoft.com/office/drawing/2014/main" id="{B96F5958-0228-27E1-BE08-C0D535D85689}"/>
              </a:ext>
            </a:extLst>
          </p:cNvPr>
          <p:cNvGrpSpPr/>
          <p:nvPr/>
        </p:nvGrpSpPr>
        <p:grpSpPr>
          <a:xfrm>
            <a:off x="11368189" y="2050613"/>
            <a:ext cx="549031" cy="3857500"/>
            <a:chOff x="10802660" y="801554"/>
            <a:chExt cx="934295" cy="525783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99FF721-9456-1EA7-FF49-002A13216B02}"/>
                </a:ext>
              </a:extLst>
            </p:cNvPr>
            <p:cNvSpPr/>
            <p:nvPr/>
          </p:nvSpPr>
          <p:spPr>
            <a:xfrm>
              <a:off x="10803546" y="1229577"/>
              <a:ext cx="933409" cy="4405693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840EF212-C786-368E-47F3-FA1CD17815DB}"/>
                </a:ext>
              </a:extLst>
            </p:cNvPr>
            <p:cNvSpPr/>
            <p:nvPr/>
          </p:nvSpPr>
          <p:spPr>
            <a:xfrm>
              <a:off x="10802660" y="801554"/>
              <a:ext cx="933409" cy="871182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" name="Ellipse 6">
              <a:extLst>
                <a:ext uri="{FF2B5EF4-FFF2-40B4-BE49-F238E27FC236}">
                  <a16:creationId xmlns:a16="http://schemas.microsoft.com/office/drawing/2014/main" id="{49251E33-7813-87F6-B638-CCAA8AA7909F}"/>
                </a:ext>
              </a:extLst>
            </p:cNvPr>
            <p:cNvSpPr/>
            <p:nvPr/>
          </p:nvSpPr>
          <p:spPr>
            <a:xfrm>
              <a:off x="10802660" y="5188203"/>
              <a:ext cx="933409" cy="871182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8" name="Ellipse 7">
            <a:extLst>
              <a:ext uri="{FF2B5EF4-FFF2-40B4-BE49-F238E27FC236}">
                <a16:creationId xmlns:a16="http://schemas.microsoft.com/office/drawing/2014/main" id="{9617A0E2-106C-E20D-4B18-57355C64A25B}"/>
              </a:ext>
            </a:extLst>
          </p:cNvPr>
          <p:cNvSpPr/>
          <p:nvPr/>
        </p:nvSpPr>
        <p:spPr>
          <a:xfrm>
            <a:off x="11399084" y="3675546"/>
            <a:ext cx="496277" cy="510129"/>
          </a:xfrm>
          <a:prstGeom prst="ellipse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EAFF6FA1-16C1-1096-3A0D-69145B663D16}"/>
              </a:ext>
            </a:extLst>
          </p:cNvPr>
          <p:cNvGrpSpPr/>
          <p:nvPr/>
        </p:nvGrpSpPr>
        <p:grpSpPr>
          <a:xfrm>
            <a:off x="11386631" y="2290304"/>
            <a:ext cx="517517" cy="3342851"/>
            <a:chOff x="10958737" y="625627"/>
            <a:chExt cx="828179" cy="4866853"/>
          </a:xfrm>
        </p:grpSpPr>
        <p:pic>
          <p:nvPicPr>
            <p:cNvPr id="10" name="Graphique 9" descr="Badge 5 avec un remplissage uni">
              <a:extLst>
                <a:ext uri="{FF2B5EF4-FFF2-40B4-BE49-F238E27FC236}">
                  <a16:creationId xmlns:a16="http://schemas.microsoft.com/office/drawing/2014/main" id="{AB768272-0F50-0FE3-E30B-79F61F856E4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958737" y="4725754"/>
              <a:ext cx="814117" cy="766726"/>
            </a:xfrm>
            <a:prstGeom prst="rect">
              <a:avLst/>
            </a:prstGeom>
          </p:spPr>
        </p:pic>
        <p:pic>
          <p:nvPicPr>
            <p:cNvPr id="11" name="Graphique 10" descr="Badge 4 avec un remplissage uni">
              <a:extLst>
                <a:ext uri="{FF2B5EF4-FFF2-40B4-BE49-F238E27FC236}">
                  <a16:creationId xmlns:a16="http://schemas.microsoft.com/office/drawing/2014/main" id="{420237CC-B265-661D-7585-A69923AC30A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961120" y="3676387"/>
              <a:ext cx="815939" cy="790254"/>
            </a:xfrm>
            <a:prstGeom prst="rect">
              <a:avLst/>
            </a:prstGeom>
          </p:spPr>
        </p:pic>
        <p:pic>
          <p:nvPicPr>
            <p:cNvPr id="12" name="Graphique 11" descr="Badge 3 avec un remplissage uni">
              <a:extLst>
                <a:ext uri="{FF2B5EF4-FFF2-40B4-BE49-F238E27FC236}">
                  <a16:creationId xmlns:a16="http://schemas.microsoft.com/office/drawing/2014/main" id="{7CFD26BD-2A0B-02CD-7C5E-2F5A9F63800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0960585" y="2621377"/>
              <a:ext cx="819888" cy="749005"/>
            </a:xfrm>
            <a:prstGeom prst="rect">
              <a:avLst/>
            </a:prstGeom>
          </p:spPr>
        </p:pic>
        <p:pic>
          <p:nvPicPr>
            <p:cNvPr id="13" name="Graphique 12" descr="Badge avec un remplissage uni">
              <a:extLst>
                <a:ext uri="{FF2B5EF4-FFF2-40B4-BE49-F238E27FC236}">
                  <a16:creationId xmlns:a16="http://schemas.microsoft.com/office/drawing/2014/main" id="{697B543E-85A7-94EF-E584-CBE644F0F29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960220" y="1595063"/>
              <a:ext cx="819888" cy="778540"/>
            </a:xfrm>
            <a:prstGeom prst="rect">
              <a:avLst/>
            </a:prstGeom>
          </p:spPr>
        </p:pic>
        <p:pic>
          <p:nvPicPr>
            <p:cNvPr id="14" name="Graphique 13" descr="Badge 1 avec un remplissage uni">
              <a:extLst>
                <a:ext uri="{FF2B5EF4-FFF2-40B4-BE49-F238E27FC236}">
                  <a16:creationId xmlns:a16="http://schemas.microsoft.com/office/drawing/2014/main" id="{D133922D-6805-399A-C874-1D9853B725D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0961120" y="625627"/>
              <a:ext cx="825796" cy="796261"/>
            </a:xfrm>
            <a:prstGeom prst="rect">
              <a:avLst/>
            </a:prstGeom>
          </p:spPr>
        </p:pic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2DEAC787-E4D6-B66B-C295-36517A368CC5}"/>
              </a:ext>
            </a:extLst>
          </p:cNvPr>
          <p:cNvSpPr/>
          <p:nvPr/>
        </p:nvSpPr>
        <p:spPr>
          <a:xfrm>
            <a:off x="0" y="-57873"/>
            <a:ext cx="12192000" cy="125054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000" dirty="0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</a:rPr>
              <a:t>Choix du modèle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AAC4EB4-9071-FE83-0C07-D9AC9391CDD5}"/>
              </a:ext>
            </a:extLst>
          </p:cNvPr>
          <p:cNvSpPr/>
          <p:nvPr/>
        </p:nvSpPr>
        <p:spPr>
          <a:xfrm>
            <a:off x="179594" y="1711399"/>
            <a:ext cx="2092694" cy="678427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300" dirty="0">
                <a:solidFill>
                  <a:schemeClr val="accent1"/>
                </a:solidFill>
              </a:rPr>
              <a:t>OLS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0DE30AE-643E-A034-D090-1DCED84BC7EF}"/>
              </a:ext>
            </a:extLst>
          </p:cNvPr>
          <p:cNvSpPr/>
          <p:nvPr/>
        </p:nvSpPr>
        <p:spPr>
          <a:xfrm>
            <a:off x="7758713" y="1711399"/>
            <a:ext cx="2092694" cy="678426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>
                <a:solidFill>
                  <a:srgbClr val="C00000"/>
                </a:solidFill>
              </a:rPr>
              <a:t>SEM</a:t>
            </a:r>
          </a:p>
        </p:txBody>
      </p:sp>
      <p:grpSp>
        <p:nvGrpSpPr>
          <p:cNvPr id="38" name="Groupe 37">
            <a:extLst>
              <a:ext uri="{FF2B5EF4-FFF2-40B4-BE49-F238E27FC236}">
                <a16:creationId xmlns:a16="http://schemas.microsoft.com/office/drawing/2014/main" id="{D5032CAF-001F-83A7-39F3-A97B13808FBE}"/>
              </a:ext>
            </a:extLst>
          </p:cNvPr>
          <p:cNvGrpSpPr/>
          <p:nvPr/>
        </p:nvGrpSpPr>
        <p:grpSpPr>
          <a:xfrm>
            <a:off x="2705967" y="1425678"/>
            <a:ext cx="4619067" cy="964148"/>
            <a:chOff x="2705967" y="1425678"/>
            <a:chExt cx="4619067" cy="964148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5C42150-1BF5-3169-F081-677CAF34AE3E}"/>
                </a:ext>
              </a:extLst>
            </p:cNvPr>
            <p:cNvSpPr/>
            <p:nvPr/>
          </p:nvSpPr>
          <p:spPr>
            <a:xfrm>
              <a:off x="2705967" y="1711399"/>
              <a:ext cx="2092694" cy="6784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300" dirty="0">
                  <a:solidFill>
                    <a:schemeClr val="accent1"/>
                  </a:solidFill>
                </a:rPr>
                <a:t>SAR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F02F0C2-E5F0-D18E-9F65-8E55DBC93296}"/>
                </a:ext>
              </a:extLst>
            </p:cNvPr>
            <p:cNvSpPr/>
            <p:nvPr/>
          </p:nvSpPr>
          <p:spPr>
            <a:xfrm>
              <a:off x="5232340" y="1711399"/>
              <a:ext cx="2092694" cy="67842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400" dirty="0">
                  <a:solidFill>
                    <a:srgbClr val="C00000"/>
                  </a:solidFill>
                </a:rPr>
                <a:t>SDM</a:t>
              </a:r>
            </a:p>
          </p:txBody>
        </p:sp>
        <p:cxnSp>
          <p:nvCxnSpPr>
            <p:cNvPr id="24" name="Connecteur droit 23">
              <a:extLst>
                <a:ext uri="{FF2B5EF4-FFF2-40B4-BE49-F238E27FC236}">
                  <a16:creationId xmlns:a16="http://schemas.microsoft.com/office/drawing/2014/main" id="{6671729B-9C78-B794-7709-4973CA165FD5}"/>
                </a:ext>
              </a:extLst>
            </p:cNvPr>
            <p:cNvCxnSpPr/>
            <p:nvPr/>
          </p:nvCxnSpPr>
          <p:spPr>
            <a:xfrm>
              <a:off x="4237703" y="1425678"/>
              <a:ext cx="1484671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cteur droit 25">
              <a:extLst>
                <a:ext uri="{FF2B5EF4-FFF2-40B4-BE49-F238E27FC236}">
                  <a16:creationId xmlns:a16="http://schemas.microsoft.com/office/drawing/2014/main" id="{386048A2-6825-7A76-C927-595B153EF759}"/>
                </a:ext>
              </a:extLst>
            </p:cNvPr>
            <p:cNvCxnSpPr/>
            <p:nvPr/>
          </p:nvCxnSpPr>
          <p:spPr>
            <a:xfrm>
              <a:off x="4237703" y="1435510"/>
              <a:ext cx="0" cy="27588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cteur droit 26">
              <a:extLst>
                <a:ext uri="{FF2B5EF4-FFF2-40B4-BE49-F238E27FC236}">
                  <a16:creationId xmlns:a16="http://schemas.microsoft.com/office/drawing/2014/main" id="{EC02E865-F0E1-D499-BB77-B0A4E6AAB46B}"/>
                </a:ext>
              </a:extLst>
            </p:cNvPr>
            <p:cNvCxnSpPr/>
            <p:nvPr/>
          </p:nvCxnSpPr>
          <p:spPr>
            <a:xfrm>
              <a:off x="5722374" y="1425678"/>
              <a:ext cx="0" cy="27588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0" name="Image 29">
            <a:extLst>
              <a:ext uri="{FF2B5EF4-FFF2-40B4-BE49-F238E27FC236}">
                <a16:creationId xmlns:a16="http://schemas.microsoft.com/office/drawing/2014/main" id="{33667028-2AB1-8D06-4288-8CDA1389503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9594" y="2994097"/>
            <a:ext cx="6721595" cy="2884517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0BF43E94-6DC8-F838-67A6-103529C80854}"/>
              </a:ext>
            </a:extLst>
          </p:cNvPr>
          <p:cNvSpPr/>
          <p:nvPr/>
        </p:nvSpPr>
        <p:spPr>
          <a:xfrm>
            <a:off x="4345904" y="3980797"/>
            <a:ext cx="2192074" cy="121806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ZoneTexte 35">
                <a:extLst>
                  <a:ext uri="{FF2B5EF4-FFF2-40B4-BE49-F238E27FC236}">
                    <a16:creationId xmlns:a16="http://schemas.microsoft.com/office/drawing/2014/main" id="{ECBF9417-CC6E-83B1-30FB-E46948510C40}"/>
                  </a:ext>
                </a:extLst>
              </p:cNvPr>
              <p:cNvSpPr txBox="1"/>
              <p:nvPr/>
            </p:nvSpPr>
            <p:spPr>
              <a:xfrm>
                <a:off x="7202401" y="2999581"/>
                <a:ext cx="4035869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>
                    <a:solidFill>
                      <a:schemeClr val="bg1"/>
                    </a:solidFill>
                  </a:rPr>
                  <a:t>Comparaison des résidus SDM et SEM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fr-FR" dirty="0">
                  <a:solidFill>
                    <a:schemeClr val="bg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fr-FR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fr-FR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=0,9975</m:t>
                    </m:r>
                  </m:oMath>
                </a14:m>
                <a:endParaRPr lang="fr-FR" dirty="0">
                  <a:solidFill>
                    <a:schemeClr val="bg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fr-FR" dirty="0">
                  <a:solidFill>
                    <a:schemeClr val="bg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>
                    <a:solidFill>
                      <a:schemeClr val="bg1"/>
                    </a:solidFill>
                  </a:rPr>
                  <a:t>AIC 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fr-F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fr-FR" dirty="0">
                    <a:solidFill>
                      <a:schemeClr val="bg1"/>
                    </a:solidFill>
                  </a:rPr>
                  <a:t> presque similaire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fr-FR" dirty="0">
                  <a:solidFill>
                    <a:schemeClr val="bg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>
                    <a:solidFill>
                      <a:schemeClr val="bg1"/>
                    </a:solidFill>
                  </a:rPr>
                  <a:t>SDM plus adapté</a:t>
                </a:r>
              </a:p>
            </p:txBody>
          </p:sp>
        </mc:Choice>
        <mc:Fallback xmlns="">
          <p:sp>
            <p:nvSpPr>
              <p:cNvPr id="36" name="ZoneTexte 35">
                <a:extLst>
                  <a:ext uri="{FF2B5EF4-FFF2-40B4-BE49-F238E27FC236}">
                    <a16:creationId xmlns:a16="http://schemas.microsoft.com/office/drawing/2014/main" id="{ECBF9417-CC6E-83B1-30FB-E46948510C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2401" y="2999581"/>
                <a:ext cx="4035869" cy="2308324"/>
              </a:xfrm>
              <a:prstGeom prst="rect">
                <a:avLst/>
              </a:prstGeom>
              <a:blipFill>
                <a:blip r:embed="rId13"/>
                <a:stretch>
                  <a:fillRect l="-905" t="-1055" b="-343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31687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291D392-D251-CE6E-31D6-F79CDDBB4B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e 3">
            <a:extLst>
              <a:ext uri="{FF2B5EF4-FFF2-40B4-BE49-F238E27FC236}">
                <a16:creationId xmlns:a16="http://schemas.microsoft.com/office/drawing/2014/main" id="{91B8EE6B-A97B-DDA0-40A9-E66774809BE1}"/>
              </a:ext>
            </a:extLst>
          </p:cNvPr>
          <p:cNvGrpSpPr/>
          <p:nvPr/>
        </p:nvGrpSpPr>
        <p:grpSpPr>
          <a:xfrm>
            <a:off x="11368189" y="2050613"/>
            <a:ext cx="549031" cy="3857500"/>
            <a:chOff x="10802660" y="801554"/>
            <a:chExt cx="934295" cy="525783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B39E708-7D42-C7E3-2F2A-EBABF03E7023}"/>
                </a:ext>
              </a:extLst>
            </p:cNvPr>
            <p:cNvSpPr/>
            <p:nvPr/>
          </p:nvSpPr>
          <p:spPr>
            <a:xfrm>
              <a:off x="10803546" y="1229577"/>
              <a:ext cx="933409" cy="4405693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9CE0B1F1-BE3B-C275-9880-0E949F74BB8B}"/>
                </a:ext>
              </a:extLst>
            </p:cNvPr>
            <p:cNvSpPr/>
            <p:nvPr/>
          </p:nvSpPr>
          <p:spPr>
            <a:xfrm>
              <a:off x="10802660" y="801554"/>
              <a:ext cx="933409" cy="871182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" name="Ellipse 6">
              <a:extLst>
                <a:ext uri="{FF2B5EF4-FFF2-40B4-BE49-F238E27FC236}">
                  <a16:creationId xmlns:a16="http://schemas.microsoft.com/office/drawing/2014/main" id="{F2647186-327B-1C2F-9FE1-FA693D6DAE75}"/>
                </a:ext>
              </a:extLst>
            </p:cNvPr>
            <p:cNvSpPr/>
            <p:nvPr/>
          </p:nvSpPr>
          <p:spPr>
            <a:xfrm>
              <a:off x="10802660" y="5188203"/>
              <a:ext cx="933409" cy="871182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8" name="Ellipse 7">
            <a:extLst>
              <a:ext uri="{FF2B5EF4-FFF2-40B4-BE49-F238E27FC236}">
                <a16:creationId xmlns:a16="http://schemas.microsoft.com/office/drawing/2014/main" id="{18BD0AA5-FF7B-EC25-89B8-C827B147546E}"/>
              </a:ext>
            </a:extLst>
          </p:cNvPr>
          <p:cNvSpPr/>
          <p:nvPr/>
        </p:nvSpPr>
        <p:spPr>
          <a:xfrm>
            <a:off x="11399084" y="3675546"/>
            <a:ext cx="496277" cy="510129"/>
          </a:xfrm>
          <a:prstGeom prst="ellipse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48E0B97E-95C8-C169-6FA5-0F694BC59224}"/>
              </a:ext>
            </a:extLst>
          </p:cNvPr>
          <p:cNvGrpSpPr/>
          <p:nvPr/>
        </p:nvGrpSpPr>
        <p:grpSpPr>
          <a:xfrm>
            <a:off x="11386631" y="2290304"/>
            <a:ext cx="517517" cy="3342851"/>
            <a:chOff x="10958737" y="625627"/>
            <a:chExt cx="828179" cy="4866853"/>
          </a:xfrm>
        </p:grpSpPr>
        <p:pic>
          <p:nvPicPr>
            <p:cNvPr id="10" name="Graphique 9" descr="Badge 5 avec un remplissage uni">
              <a:extLst>
                <a:ext uri="{FF2B5EF4-FFF2-40B4-BE49-F238E27FC236}">
                  <a16:creationId xmlns:a16="http://schemas.microsoft.com/office/drawing/2014/main" id="{F8A59FE6-3BF8-A585-FCBC-53ACBCBFF34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958737" y="4725754"/>
              <a:ext cx="814117" cy="766726"/>
            </a:xfrm>
            <a:prstGeom prst="rect">
              <a:avLst/>
            </a:prstGeom>
          </p:spPr>
        </p:pic>
        <p:pic>
          <p:nvPicPr>
            <p:cNvPr id="11" name="Graphique 10" descr="Badge 4 avec un remplissage uni">
              <a:extLst>
                <a:ext uri="{FF2B5EF4-FFF2-40B4-BE49-F238E27FC236}">
                  <a16:creationId xmlns:a16="http://schemas.microsoft.com/office/drawing/2014/main" id="{7E122D44-DF25-C846-9F02-F001C16A2D3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961120" y="3676387"/>
              <a:ext cx="815939" cy="790254"/>
            </a:xfrm>
            <a:prstGeom prst="rect">
              <a:avLst/>
            </a:prstGeom>
          </p:spPr>
        </p:pic>
        <p:pic>
          <p:nvPicPr>
            <p:cNvPr id="12" name="Graphique 11" descr="Badge 3 avec un remplissage uni">
              <a:extLst>
                <a:ext uri="{FF2B5EF4-FFF2-40B4-BE49-F238E27FC236}">
                  <a16:creationId xmlns:a16="http://schemas.microsoft.com/office/drawing/2014/main" id="{28ADDB74-A62C-BECA-2716-6BBD381F08D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0960585" y="2621377"/>
              <a:ext cx="819888" cy="749005"/>
            </a:xfrm>
            <a:prstGeom prst="rect">
              <a:avLst/>
            </a:prstGeom>
          </p:spPr>
        </p:pic>
        <p:pic>
          <p:nvPicPr>
            <p:cNvPr id="13" name="Graphique 12" descr="Badge avec un remplissage uni">
              <a:extLst>
                <a:ext uri="{FF2B5EF4-FFF2-40B4-BE49-F238E27FC236}">
                  <a16:creationId xmlns:a16="http://schemas.microsoft.com/office/drawing/2014/main" id="{4C268A1A-861E-EE89-8182-71ECB0C9D28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960220" y="1595063"/>
              <a:ext cx="819888" cy="778540"/>
            </a:xfrm>
            <a:prstGeom prst="rect">
              <a:avLst/>
            </a:prstGeom>
          </p:spPr>
        </p:pic>
        <p:pic>
          <p:nvPicPr>
            <p:cNvPr id="14" name="Graphique 13" descr="Badge 1 avec un remplissage uni">
              <a:extLst>
                <a:ext uri="{FF2B5EF4-FFF2-40B4-BE49-F238E27FC236}">
                  <a16:creationId xmlns:a16="http://schemas.microsoft.com/office/drawing/2014/main" id="{7028C3F4-62D2-86CD-505C-C57ECB935B6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0961120" y="625627"/>
              <a:ext cx="825796" cy="796261"/>
            </a:xfrm>
            <a:prstGeom prst="rect">
              <a:avLst/>
            </a:prstGeom>
          </p:spPr>
        </p:pic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4BAB149A-A5D0-CF02-0D40-7F5ED8099925}"/>
              </a:ext>
            </a:extLst>
          </p:cNvPr>
          <p:cNvSpPr/>
          <p:nvPr/>
        </p:nvSpPr>
        <p:spPr>
          <a:xfrm>
            <a:off x="0" y="-57873"/>
            <a:ext cx="12192000" cy="125054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000" dirty="0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</a:rPr>
              <a:t>Choix du modèle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9538E5A-3331-13BB-281E-61F19EF72475}"/>
              </a:ext>
            </a:extLst>
          </p:cNvPr>
          <p:cNvSpPr/>
          <p:nvPr/>
        </p:nvSpPr>
        <p:spPr>
          <a:xfrm>
            <a:off x="179594" y="1711399"/>
            <a:ext cx="2092694" cy="678427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300" dirty="0">
                <a:solidFill>
                  <a:schemeClr val="accent1"/>
                </a:solidFill>
              </a:rPr>
              <a:t>OLS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012EFEC-A27A-CE1A-5E5B-4CBFE4776B7A}"/>
              </a:ext>
            </a:extLst>
          </p:cNvPr>
          <p:cNvSpPr/>
          <p:nvPr/>
        </p:nvSpPr>
        <p:spPr>
          <a:xfrm>
            <a:off x="7758713" y="1711399"/>
            <a:ext cx="2092694" cy="678426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>
                <a:solidFill>
                  <a:srgbClr val="C00000"/>
                </a:solidFill>
              </a:rPr>
              <a:t>SEM</a:t>
            </a:r>
          </a:p>
        </p:txBody>
      </p:sp>
      <p:grpSp>
        <p:nvGrpSpPr>
          <p:cNvPr id="38" name="Groupe 37">
            <a:extLst>
              <a:ext uri="{FF2B5EF4-FFF2-40B4-BE49-F238E27FC236}">
                <a16:creationId xmlns:a16="http://schemas.microsoft.com/office/drawing/2014/main" id="{B27CB896-8F29-950F-BE52-B30AB0F74ECC}"/>
              </a:ext>
            </a:extLst>
          </p:cNvPr>
          <p:cNvGrpSpPr/>
          <p:nvPr/>
        </p:nvGrpSpPr>
        <p:grpSpPr>
          <a:xfrm>
            <a:off x="2705967" y="1425678"/>
            <a:ext cx="4619067" cy="964148"/>
            <a:chOff x="2705967" y="1425678"/>
            <a:chExt cx="4619067" cy="964148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F13D960-80E7-160E-A07E-147EFDD2362C}"/>
                </a:ext>
              </a:extLst>
            </p:cNvPr>
            <p:cNvSpPr/>
            <p:nvPr/>
          </p:nvSpPr>
          <p:spPr>
            <a:xfrm>
              <a:off x="2705967" y="1711399"/>
              <a:ext cx="2092694" cy="6784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300" dirty="0">
                  <a:solidFill>
                    <a:schemeClr val="accent1"/>
                  </a:solidFill>
                </a:rPr>
                <a:t>SAR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5F99710-F2B0-9EFD-F3F1-C80C2DC1D9E8}"/>
                </a:ext>
              </a:extLst>
            </p:cNvPr>
            <p:cNvSpPr/>
            <p:nvPr/>
          </p:nvSpPr>
          <p:spPr>
            <a:xfrm>
              <a:off x="5232340" y="1711399"/>
              <a:ext cx="2092694" cy="67842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400" dirty="0">
                  <a:solidFill>
                    <a:srgbClr val="C00000"/>
                  </a:solidFill>
                </a:rPr>
                <a:t>SDM</a:t>
              </a:r>
            </a:p>
          </p:txBody>
        </p:sp>
        <p:cxnSp>
          <p:nvCxnSpPr>
            <p:cNvPr id="24" name="Connecteur droit 23">
              <a:extLst>
                <a:ext uri="{FF2B5EF4-FFF2-40B4-BE49-F238E27FC236}">
                  <a16:creationId xmlns:a16="http://schemas.microsoft.com/office/drawing/2014/main" id="{EB5CEB07-29BE-1AB6-F26E-D2DC4A17FF56}"/>
                </a:ext>
              </a:extLst>
            </p:cNvPr>
            <p:cNvCxnSpPr/>
            <p:nvPr/>
          </p:nvCxnSpPr>
          <p:spPr>
            <a:xfrm>
              <a:off x="4237703" y="1425678"/>
              <a:ext cx="1484671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cteur droit 25">
              <a:extLst>
                <a:ext uri="{FF2B5EF4-FFF2-40B4-BE49-F238E27FC236}">
                  <a16:creationId xmlns:a16="http://schemas.microsoft.com/office/drawing/2014/main" id="{13C7D1EA-EBBA-7E4B-179F-51084343D2CC}"/>
                </a:ext>
              </a:extLst>
            </p:cNvPr>
            <p:cNvCxnSpPr/>
            <p:nvPr/>
          </p:nvCxnSpPr>
          <p:spPr>
            <a:xfrm>
              <a:off x="4237703" y="1435510"/>
              <a:ext cx="0" cy="27588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cteur droit 26">
              <a:extLst>
                <a:ext uri="{FF2B5EF4-FFF2-40B4-BE49-F238E27FC236}">
                  <a16:creationId xmlns:a16="http://schemas.microsoft.com/office/drawing/2014/main" id="{104CBA61-B6FA-75E8-F25C-8ED5B3505565}"/>
                </a:ext>
              </a:extLst>
            </p:cNvPr>
            <p:cNvCxnSpPr/>
            <p:nvPr/>
          </p:nvCxnSpPr>
          <p:spPr>
            <a:xfrm>
              <a:off x="5722374" y="1425678"/>
              <a:ext cx="0" cy="27588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0" name="Image 29">
            <a:extLst>
              <a:ext uri="{FF2B5EF4-FFF2-40B4-BE49-F238E27FC236}">
                <a16:creationId xmlns:a16="http://schemas.microsoft.com/office/drawing/2014/main" id="{5486B680-043A-B74C-24C7-B26541EDFAE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9594" y="2994097"/>
            <a:ext cx="6721595" cy="2884517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185869A4-F9C0-8D17-EA93-3D8285D5ADBB}"/>
              </a:ext>
            </a:extLst>
          </p:cNvPr>
          <p:cNvSpPr/>
          <p:nvPr/>
        </p:nvSpPr>
        <p:spPr>
          <a:xfrm>
            <a:off x="4345904" y="3980797"/>
            <a:ext cx="2192074" cy="121806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ZoneTexte 35">
                <a:extLst>
                  <a:ext uri="{FF2B5EF4-FFF2-40B4-BE49-F238E27FC236}">
                    <a16:creationId xmlns:a16="http://schemas.microsoft.com/office/drawing/2014/main" id="{A21AED5A-864F-93A7-BDE6-546B28684404}"/>
                  </a:ext>
                </a:extLst>
              </p:cNvPr>
              <p:cNvSpPr txBox="1"/>
              <p:nvPr/>
            </p:nvSpPr>
            <p:spPr>
              <a:xfrm>
                <a:off x="7202401" y="2999581"/>
                <a:ext cx="4035869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>
                    <a:solidFill>
                      <a:schemeClr val="bg1"/>
                    </a:solidFill>
                  </a:rPr>
                  <a:t>Comparaison des résidus SDM et SEM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fr-FR" dirty="0">
                  <a:solidFill>
                    <a:schemeClr val="bg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fr-FR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fr-FR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=0,9975</m:t>
                    </m:r>
                  </m:oMath>
                </a14:m>
                <a:endParaRPr lang="fr-FR" dirty="0">
                  <a:solidFill>
                    <a:schemeClr val="bg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fr-FR" dirty="0">
                  <a:solidFill>
                    <a:schemeClr val="bg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>
                    <a:solidFill>
                      <a:schemeClr val="bg1"/>
                    </a:solidFill>
                  </a:rPr>
                  <a:t>AIC 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fr-F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fr-FR" dirty="0">
                    <a:solidFill>
                      <a:schemeClr val="bg1"/>
                    </a:solidFill>
                  </a:rPr>
                  <a:t> presque similaire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fr-FR" dirty="0">
                  <a:solidFill>
                    <a:schemeClr val="bg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>
                    <a:solidFill>
                      <a:schemeClr val="bg1"/>
                    </a:solidFill>
                  </a:rPr>
                  <a:t>SDM plus adapté</a:t>
                </a:r>
              </a:p>
            </p:txBody>
          </p:sp>
        </mc:Choice>
        <mc:Fallback xmlns="">
          <p:sp>
            <p:nvSpPr>
              <p:cNvPr id="36" name="ZoneTexte 35">
                <a:extLst>
                  <a:ext uri="{FF2B5EF4-FFF2-40B4-BE49-F238E27FC236}">
                    <a16:creationId xmlns:a16="http://schemas.microsoft.com/office/drawing/2014/main" id="{A21AED5A-864F-93A7-BDE6-546B286844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2401" y="2999581"/>
                <a:ext cx="4035869" cy="2308324"/>
              </a:xfrm>
              <a:prstGeom prst="rect">
                <a:avLst/>
              </a:prstGeom>
              <a:blipFill>
                <a:blip r:embed="rId13"/>
                <a:stretch>
                  <a:fillRect l="-905" t="-1055" b="-343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40393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290846C-D1F0-DF85-F443-391FF6D5AC67}"/>
              </a:ext>
            </a:extLst>
          </p:cNvPr>
          <p:cNvSpPr/>
          <p:nvPr/>
        </p:nvSpPr>
        <p:spPr>
          <a:xfrm>
            <a:off x="0" y="0"/>
            <a:ext cx="12192000" cy="125054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000" dirty="0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</a:rPr>
              <a:t>Résultats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156D1B29-FB89-7794-21ED-3D62A85270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137" y="2325375"/>
            <a:ext cx="10384061" cy="3645142"/>
          </a:xfrm>
          <a:prstGeom prst="rect">
            <a:avLst/>
          </a:prstGeom>
        </p:spPr>
      </p:pic>
      <p:grpSp>
        <p:nvGrpSpPr>
          <p:cNvPr id="11" name="Groupe 10">
            <a:extLst>
              <a:ext uri="{FF2B5EF4-FFF2-40B4-BE49-F238E27FC236}">
                <a16:creationId xmlns:a16="http://schemas.microsoft.com/office/drawing/2014/main" id="{850CAA5F-D154-1C53-C236-253EEA82B86F}"/>
              </a:ext>
            </a:extLst>
          </p:cNvPr>
          <p:cNvGrpSpPr/>
          <p:nvPr/>
        </p:nvGrpSpPr>
        <p:grpSpPr>
          <a:xfrm>
            <a:off x="11368189" y="2217762"/>
            <a:ext cx="549031" cy="3857500"/>
            <a:chOff x="10802660" y="801554"/>
            <a:chExt cx="934295" cy="5257831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7082FE3-D07C-5273-3506-6BA7180E2623}"/>
                </a:ext>
              </a:extLst>
            </p:cNvPr>
            <p:cNvSpPr/>
            <p:nvPr/>
          </p:nvSpPr>
          <p:spPr>
            <a:xfrm>
              <a:off x="10803546" y="1229577"/>
              <a:ext cx="933409" cy="4405693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" name="Ellipse 12">
              <a:extLst>
                <a:ext uri="{FF2B5EF4-FFF2-40B4-BE49-F238E27FC236}">
                  <a16:creationId xmlns:a16="http://schemas.microsoft.com/office/drawing/2014/main" id="{07607AF5-F898-06E2-C682-A2BA1F2ED2C6}"/>
                </a:ext>
              </a:extLst>
            </p:cNvPr>
            <p:cNvSpPr/>
            <p:nvPr/>
          </p:nvSpPr>
          <p:spPr>
            <a:xfrm>
              <a:off x="10802660" y="801554"/>
              <a:ext cx="933409" cy="871182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" name="Ellipse 13">
              <a:extLst>
                <a:ext uri="{FF2B5EF4-FFF2-40B4-BE49-F238E27FC236}">
                  <a16:creationId xmlns:a16="http://schemas.microsoft.com/office/drawing/2014/main" id="{5DE22AC8-A5AF-7ECF-0211-EB166AF5C6A1}"/>
                </a:ext>
              </a:extLst>
            </p:cNvPr>
            <p:cNvSpPr/>
            <p:nvPr/>
          </p:nvSpPr>
          <p:spPr>
            <a:xfrm>
              <a:off x="10802660" y="5188203"/>
              <a:ext cx="933409" cy="871182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5" name="Ellipse 14">
            <a:extLst>
              <a:ext uri="{FF2B5EF4-FFF2-40B4-BE49-F238E27FC236}">
                <a16:creationId xmlns:a16="http://schemas.microsoft.com/office/drawing/2014/main" id="{54124CE0-E449-0B52-1AF8-F8ED942C931C}"/>
              </a:ext>
            </a:extLst>
          </p:cNvPr>
          <p:cNvSpPr/>
          <p:nvPr/>
        </p:nvSpPr>
        <p:spPr>
          <a:xfrm>
            <a:off x="11399084" y="4569233"/>
            <a:ext cx="496277" cy="510129"/>
          </a:xfrm>
          <a:prstGeom prst="ellipse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BB0A68D0-DBD3-7E47-C589-0E1D5A9314FA}"/>
              </a:ext>
            </a:extLst>
          </p:cNvPr>
          <p:cNvGrpSpPr/>
          <p:nvPr/>
        </p:nvGrpSpPr>
        <p:grpSpPr>
          <a:xfrm>
            <a:off x="11386631" y="2457453"/>
            <a:ext cx="517517" cy="3342851"/>
            <a:chOff x="10958737" y="625627"/>
            <a:chExt cx="828179" cy="4866853"/>
          </a:xfrm>
        </p:grpSpPr>
        <p:pic>
          <p:nvPicPr>
            <p:cNvPr id="17" name="Graphique 16" descr="Badge 5 avec un remplissage uni">
              <a:extLst>
                <a:ext uri="{FF2B5EF4-FFF2-40B4-BE49-F238E27FC236}">
                  <a16:creationId xmlns:a16="http://schemas.microsoft.com/office/drawing/2014/main" id="{37C9CB71-5753-B508-1ECD-661FA17ED2E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958737" y="4725754"/>
              <a:ext cx="814117" cy="766726"/>
            </a:xfrm>
            <a:prstGeom prst="rect">
              <a:avLst/>
            </a:prstGeom>
          </p:spPr>
        </p:pic>
        <p:pic>
          <p:nvPicPr>
            <p:cNvPr id="18" name="Graphique 17" descr="Badge 4 avec un remplissage uni">
              <a:extLst>
                <a:ext uri="{FF2B5EF4-FFF2-40B4-BE49-F238E27FC236}">
                  <a16:creationId xmlns:a16="http://schemas.microsoft.com/office/drawing/2014/main" id="{A30C12D4-FD18-11A3-1AAF-A7AD34312EC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0961120" y="3676387"/>
              <a:ext cx="815939" cy="790254"/>
            </a:xfrm>
            <a:prstGeom prst="rect">
              <a:avLst/>
            </a:prstGeom>
          </p:spPr>
        </p:pic>
        <p:pic>
          <p:nvPicPr>
            <p:cNvPr id="19" name="Graphique 18" descr="Badge 3 avec un remplissage uni">
              <a:extLst>
                <a:ext uri="{FF2B5EF4-FFF2-40B4-BE49-F238E27FC236}">
                  <a16:creationId xmlns:a16="http://schemas.microsoft.com/office/drawing/2014/main" id="{B2ACAC20-88A2-EAE5-F7B9-95CDBCA08E3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960585" y="2621377"/>
              <a:ext cx="819888" cy="749005"/>
            </a:xfrm>
            <a:prstGeom prst="rect">
              <a:avLst/>
            </a:prstGeom>
          </p:spPr>
        </p:pic>
        <p:pic>
          <p:nvPicPr>
            <p:cNvPr id="20" name="Graphique 19" descr="Badge avec un remplissage uni">
              <a:extLst>
                <a:ext uri="{FF2B5EF4-FFF2-40B4-BE49-F238E27FC236}">
                  <a16:creationId xmlns:a16="http://schemas.microsoft.com/office/drawing/2014/main" id="{5666B5E7-8F52-EEEA-EE18-5B99C73CA86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0960220" y="1595063"/>
              <a:ext cx="819888" cy="778540"/>
            </a:xfrm>
            <a:prstGeom prst="rect">
              <a:avLst/>
            </a:prstGeom>
          </p:spPr>
        </p:pic>
        <p:pic>
          <p:nvPicPr>
            <p:cNvPr id="21" name="Graphique 20" descr="Badge 1 avec un remplissage uni">
              <a:extLst>
                <a:ext uri="{FF2B5EF4-FFF2-40B4-BE49-F238E27FC236}">
                  <a16:creationId xmlns:a16="http://schemas.microsoft.com/office/drawing/2014/main" id="{CB70A961-8CA4-126A-D88E-484F5FC4D41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0961120" y="625627"/>
              <a:ext cx="825796" cy="796261"/>
            </a:xfrm>
            <a:prstGeom prst="rect">
              <a:avLst/>
            </a:prstGeom>
          </p:spPr>
        </p:pic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7D7E7383-3427-EC75-1D43-0BC3DDAEADB8}"/>
              </a:ext>
            </a:extLst>
          </p:cNvPr>
          <p:cNvSpPr/>
          <p:nvPr/>
        </p:nvSpPr>
        <p:spPr>
          <a:xfrm>
            <a:off x="2380100" y="3539429"/>
            <a:ext cx="2192074" cy="2059608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ZoneTexte 22">
                <a:extLst>
                  <a:ext uri="{FF2B5EF4-FFF2-40B4-BE49-F238E27FC236}">
                    <a16:creationId xmlns:a16="http://schemas.microsoft.com/office/drawing/2014/main" id="{18D84008-C955-C7F0-F858-A5E1889CA50A}"/>
                  </a:ext>
                </a:extLst>
              </p:cNvPr>
              <p:cNvSpPr txBox="1"/>
              <p:nvPr/>
            </p:nvSpPr>
            <p:spPr>
              <a:xfrm>
                <a:off x="551137" y="1658690"/>
                <a:ext cx="10384061" cy="4462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3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𝐿𝑜𝑔</m:t>
                      </m:r>
                      <m:d>
                        <m:dPr>
                          <m:ctrlPr>
                            <a:rPr lang="fr-FR" sz="23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3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𝑠𝑎𝑙𝑎𝑖𝑟𝑒</m:t>
                          </m:r>
                        </m:e>
                      </m:d>
                      <m:r>
                        <a:rPr lang="fr-FR" sz="23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lang="fr-FR" sz="23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fr-FR" sz="23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fr-FR" sz="23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log</m:t>
                      </m:r>
                      <m:r>
                        <a:rPr lang="fr-FR" sz="23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⁡(</m:t>
                      </m:r>
                      <m:r>
                        <a:rPr lang="fr-FR" sz="23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𝑡𝑟𝑎𝑛𝑠𝑎𝑐𝑡𝑖𝑜𝑛</m:t>
                      </m:r>
                      <m:r>
                        <a:rPr lang="fr-FR" sz="23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23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" name="ZoneTexte 22">
                <a:extLst>
                  <a:ext uri="{FF2B5EF4-FFF2-40B4-BE49-F238E27FC236}">
                    <a16:creationId xmlns:a16="http://schemas.microsoft.com/office/drawing/2014/main" id="{18D84008-C955-C7F0-F858-A5E1889CA5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137" y="1658690"/>
                <a:ext cx="10384061" cy="446276"/>
              </a:xfrm>
              <a:prstGeom prst="rect">
                <a:avLst/>
              </a:prstGeom>
              <a:blipFill>
                <a:blip r:embed="rId14"/>
                <a:stretch>
                  <a:fillRect b="-1917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ZoneTexte 23">
                <a:extLst>
                  <a:ext uri="{FF2B5EF4-FFF2-40B4-BE49-F238E27FC236}">
                    <a16:creationId xmlns:a16="http://schemas.microsoft.com/office/drawing/2014/main" id="{BE6488A3-E8CA-5705-9F25-F95083B8B14D}"/>
                  </a:ext>
                </a:extLst>
              </p:cNvPr>
              <p:cNvSpPr txBox="1"/>
              <p:nvPr/>
            </p:nvSpPr>
            <p:spPr>
              <a:xfrm>
                <a:off x="551137" y="6190926"/>
                <a:ext cx="633144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>
                    <a:solidFill>
                      <a:schemeClr val="bg1"/>
                    </a:solidFill>
                  </a:rPr>
                  <a:t>***(</a:t>
                </a:r>
                <a14:m>
                  <m:oMath xmlns:m="http://schemas.openxmlformats.org/officeDocument/2006/math">
                    <m:r>
                      <a:rPr lang="fr-FR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fr-FR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=0,1%</m:t>
                    </m:r>
                    <m:r>
                      <a:rPr lang="fr-FR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>
                    <a:solidFill>
                      <a:schemeClr val="bg1"/>
                    </a:solidFill>
                  </a:rPr>
                  <a:t>               ** (</a:t>
                </a:r>
                <a14:m>
                  <m:oMath xmlns:m="http://schemas.openxmlformats.org/officeDocument/2006/math">
                    <m:r>
                      <a:rPr lang="fr-FR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fr-FR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=1%</m:t>
                    </m:r>
                    <m:r>
                      <a:rPr lang="fr-FR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          ∗</m:t>
                    </m:r>
                    <m:r>
                      <m:rPr>
                        <m:nor/>
                      </m:rPr>
                      <a:rPr lang="fr-FR" dirty="0">
                        <a:solidFill>
                          <a:schemeClr val="bg1"/>
                        </a:solidFill>
                      </a:rPr>
                      <m:t>(</m:t>
                    </m:r>
                    <m:r>
                      <a:rPr lang="fr-FR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fr-FR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=5%</m:t>
                    </m:r>
                    <m:r>
                      <a:rPr lang="fr-FR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</m:t>
                    </m:r>
                  </m:oMath>
                </a14:m>
                <a:endParaRPr lang="fr-FR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4" name="ZoneTexte 23">
                <a:extLst>
                  <a:ext uri="{FF2B5EF4-FFF2-40B4-BE49-F238E27FC236}">
                    <a16:creationId xmlns:a16="http://schemas.microsoft.com/office/drawing/2014/main" id="{BE6488A3-E8CA-5705-9F25-F95083B8B1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137" y="6190926"/>
                <a:ext cx="6331443" cy="369332"/>
              </a:xfrm>
              <a:prstGeom prst="rect">
                <a:avLst/>
              </a:prstGeom>
              <a:blipFill>
                <a:blip r:embed="rId15"/>
                <a:stretch>
                  <a:fillRect l="-770" t="-8333" b="-28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ZoneTexte 25">
                <a:extLst>
                  <a:ext uri="{FF2B5EF4-FFF2-40B4-BE49-F238E27FC236}">
                    <a16:creationId xmlns:a16="http://schemas.microsoft.com/office/drawing/2014/main" id="{55CF6BEE-5FA2-E69C-B713-B35B27254CA4}"/>
                  </a:ext>
                </a:extLst>
              </p:cNvPr>
              <p:cNvSpPr txBox="1"/>
              <p:nvPr/>
            </p:nvSpPr>
            <p:spPr>
              <a:xfrm>
                <a:off x="3043084" y="3241876"/>
                <a:ext cx="610583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dirty="0">
                    <a:solidFill>
                      <a:schemeClr val="bg1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fr-FR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fr-FR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=5%</m:t>
                    </m:r>
                    <m:r>
                      <a:rPr lang="fr-FR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</m:t>
                    </m:r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26" name="ZoneTexte 25">
                <a:extLst>
                  <a:ext uri="{FF2B5EF4-FFF2-40B4-BE49-F238E27FC236}">
                    <a16:creationId xmlns:a16="http://schemas.microsoft.com/office/drawing/2014/main" id="{55CF6BEE-5FA2-E69C-B713-B35B27254C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3084" y="3241876"/>
                <a:ext cx="6105832" cy="369332"/>
              </a:xfrm>
              <a:prstGeom prst="rect">
                <a:avLst/>
              </a:prstGeom>
              <a:blipFill>
                <a:blip r:embed="rId16"/>
                <a:stretch>
                  <a:fillRect l="-798" t="-8333" b="-28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775763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B2F3665-2139-F469-10AF-99B08ED59E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D9B003D-7BB9-8B7F-33CD-C47F8220B36B}"/>
              </a:ext>
            </a:extLst>
          </p:cNvPr>
          <p:cNvSpPr/>
          <p:nvPr/>
        </p:nvSpPr>
        <p:spPr>
          <a:xfrm>
            <a:off x="0" y="0"/>
            <a:ext cx="12192000" cy="125054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000" dirty="0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</a:rPr>
              <a:t>Résultats</a:t>
            </a:r>
          </a:p>
        </p:txBody>
      </p: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5F64F912-4E30-AFE4-9B4F-E46B4664C497}"/>
              </a:ext>
            </a:extLst>
          </p:cNvPr>
          <p:cNvGrpSpPr/>
          <p:nvPr/>
        </p:nvGrpSpPr>
        <p:grpSpPr>
          <a:xfrm>
            <a:off x="11368189" y="2217762"/>
            <a:ext cx="549031" cy="3857500"/>
            <a:chOff x="10802660" y="801554"/>
            <a:chExt cx="934295" cy="5257831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83799AC-B0B2-FF50-ED6C-80E30B14D7C1}"/>
                </a:ext>
              </a:extLst>
            </p:cNvPr>
            <p:cNvSpPr/>
            <p:nvPr/>
          </p:nvSpPr>
          <p:spPr>
            <a:xfrm>
              <a:off x="10803546" y="1229577"/>
              <a:ext cx="933409" cy="4405693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" name="Ellipse 12">
              <a:extLst>
                <a:ext uri="{FF2B5EF4-FFF2-40B4-BE49-F238E27FC236}">
                  <a16:creationId xmlns:a16="http://schemas.microsoft.com/office/drawing/2014/main" id="{6613403A-9601-64E7-267C-296E806703E1}"/>
                </a:ext>
              </a:extLst>
            </p:cNvPr>
            <p:cNvSpPr/>
            <p:nvPr/>
          </p:nvSpPr>
          <p:spPr>
            <a:xfrm>
              <a:off x="10802660" y="801554"/>
              <a:ext cx="933409" cy="871182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" name="Ellipse 13">
              <a:extLst>
                <a:ext uri="{FF2B5EF4-FFF2-40B4-BE49-F238E27FC236}">
                  <a16:creationId xmlns:a16="http://schemas.microsoft.com/office/drawing/2014/main" id="{65F60FA0-BCCC-B356-B8A4-2BE30E6D96CA}"/>
                </a:ext>
              </a:extLst>
            </p:cNvPr>
            <p:cNvSpPr/>
            <p:nvPr/>
          </p:nvSpPr>
          <p:spPr>
            <a:xfrm>
              <a:off x="10802660" y="5188203"/>
              <a:ext cx="933409" cy="871182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5" name="Ellipse 14">
            <a:extLst>
              <a:ext uri="{FF2B5EF4-FFF2-40B4-BE49-F238E27FC236}">
                <a16:creationId xmlns:a16="http://schemas.microsoft.com/office/drawing/2014/main" id="{7536ED10-2C48-D74D-C307-BE60BB743AF7}"/>
              </a:ext>
            </a:extLst>
          </p:cNvPr>
          <p:cNvSpPr/>
          <p:nvPr/>
        </p:nvSpPr>
        <p:spPr>
          <a:xfrm>
            <a:off x="11399084" y="4569233"/>
            <a:ext cx="496277" cy="510129"/>
          </a:xfrm>
          <a:prstGeom prst="ellipse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64222734-9EE6-1917-0EC8-D24636DDE5F8}"/>
              </a:ext>
            </a:extLst>
          </p:cNvPr>
          <p:cNvGrpSpPr/>
          <p:nvPr/>
        </p:nvGrpSpPr>
        <p:grpSpPr>
          <a:xfrm>
            <a:off x="11386631" y="2457453"/>
            <a:ext cx="517517" cy="3342851"/>
            <a:chOff x="10958737" y="625627"/>
            <a:chExt cx="828179" cy="4866853"/>
          </a:xfrm>
        </p:grpSpPr>
        <p:pic>
          <p:nvPicPr>
            <p:cNvPr id="17" name="Graphique 16" descr="Badge 5 avec un remplissage uni">
              <a:extLst>
                <a:ext uri="{FF2B5EF4-FFF2-40B4-BE49-F238E27FC236}">
                  <a16:creationId xmlns:a16="http://schemas.microsoft.com/office/drawing/2014/main" id="{5761C3D3-FF47-1481-685B-D22D23E01E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958737" y="4725754"/>
              <a:ext cx="814117" cy="766726"/>
            </a:xfrm>
            <a:prstGeom prst="rect">
              <a:avLst/>
            </a:prstGeom>
          </p:spPr>
        </p:pic>
        <p:pic>
          <p:nvPicPr>
            <p:cNvPr id="18" name="Graphique 17" descr="Badge 4 avec un remplissage uni">
              <a:extLst>
                <a:ext uri="{FF2B5EF4-FFF2-40B4-BE49-F238E27FC236}">
                  <a16:creationId xmlns:a16="http://schemas.microsoft.com/office/drawing/2014/main" id="{2837D75D-6D3B-78AB-AEE6-B9E45DB9D26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961120" y="3676387"/>
              <a:ext cx="815939" cy="790254"/>
            </a:xfrm>
            <a:prstGeom prst="rect">
              <a:avLst/>
            </a:prstGeom>
          </p:spPr>
        </p:pic>
        <p:pic>
          <p:nvPicPr>
            <p:cNvPr id="19" name="Graphique 18" descr="Badge 3 avec un remplissage uni">
              <a:extLst>
                <a:ext uri="{FF2B5EF4-FFF2-40B4-BE49-F238E27FC236}">
                  <a16:creationId xmlns:a16="http://schemas.microsoft.com/office/drawing/2014/main" id="{AA52D22D-A718-233A-5C32-E35E92247A1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960585" y="2621377"/>
              <a:ext cx="819888" cy="749005"/>
            </a:xfrm>
            <a:prstGeom prst="rect">
              <a:avLst/>
            </a:prstGeom>
          </p:spPr>
        </p:pic>
        <p:pic>
          <p:nvPicPr>
            <p:cNvPr id="20" name="Graphique 19" descr="Badge avec un remplissage uni">
              <a:extLst>
                <a:ext uri="{FF2B5EF4-FFF2-40B4-BE49-F238E27FC236}">
                  <a16:creationId xmlns:a16="http://schemas.microsoft.com/office/drawing/2014/main" id="{69805A41-62E8-8780-6B14-231C9327388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0960220" y="1595063"/>
              <a:ext cx="819888" cy="778540"/>
            </a:xfrm>
            <a:prstGeom prst="rect">
              <a:avLst/>
            </a:prstGeom>
          </p:spPr>
        </p:pic>
        <p:pic>
          <p:nvPicPr>
            <p:cNvPr id="21" name="Graphique 20" descr="Badge 1 avec un remplissage uni">
              <a:extLst>
                <a:ext uri="{FF2B5EF4-FFF2-40B4-BE49-F238E27FC236}">
                  <a16:creationId xmlns:a16="http://schemas.microsoft.com/office/drawing/2014/main" id="{04174862-5FF9-CDAE-61DB-20B5792C3F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0961120" y="625627"/>
              <a:ext cx="825796" cy="796261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ZoneTexte 22">
                <a:extLst>
                  <a:ext uri="{FF2B5EF4-FFF2-40B4-BE49-F238E27FC236}">
                    <a16:creationId xmlns:a16="http://schemas.microsoft.com/office/drawing/2014/main" id="{E3CB0355-8719-7325-A5EF-DB44299AB40A}"/>
                  </a:ext>
                </a:extLst>
              </p:cNvPr>
              <p:cNvSpPr txBox="1"/>
              <p:nvPr/>
            </p:nvSpPr>
            <p:spPr>
              <a:xfrm>
                <a:off x="551093" y="1347076"/>
                <a:ext cx="10156238" cy="4462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3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𝐿𝑜𝑔</m:t>
                      </m:r>
                      <m:d>
                        <m:dPr>
                          <m:ctrlPr>
                            <a:rPr lang="fr-FR" sz="23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3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𝑠𝑎𝑙𝑎𝑖𝑟𝑒</m:t>
                          </m:r>
                        </m:e>
                      </m:d>
                      <m:r>
                        <a:rPr lang="fr-FR" sz="23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lang="fr-FR" sz="23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fr-FR" sz="23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unc>
                        <m:funcPr>
                          <m:ctrlPr>
                            <a:rPr lang="fr-FR" sz="23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fr-FR" sz="23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fr-FR" sz="23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3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𝑡𝑟𝑎𝑛𝑠𝑎𝑐𝑡𝑖𝑜𝑛</m:t>
                              </m:r>
                            </m:e>
                          </m:d>
                        </m:e>
                      </m:func>
                      <m:r>
                        <a:rPr lang="fr-FR" sz="23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unc>
                        <m:funcPr>
                          <m:ctrlPr>
                            <a:rPr lang="fr-FR" sz="23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fr-FR" sz="23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fr-FR" sz="23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3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𝑒𝑚𝑝𝑙𝑜𝑖</m:t>
                              </m:r>
                            </m:e>
                          </m:d>
                        </m:e>
                      </m:func>
                      <m:r>
                        <a:rPr lang="fr-FR" sz="23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fr-FR" sz="23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𝑐h𝑜𝑚𝑎𝑔𝑒</m:t>
                      </m:r>
                    </m:oMath>
                  </m:oMathPara>
                </a14:m>
                <a:endParaRPr lang="fr-FR" sz="23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" name="ZoneTexte 22">
                <a:extLst>
                  <a:ext uri="{FF2B5EF4-FFF2-40B4-BE49-F238E27FC236}">
                    <a16:creationId xmlns:a16="http://schemas.microsoft.com/office/drawing/2014/main" id="{E3CB0355-8719-7325-A5EF-DB44299AB4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093" y="1347076"/>
                <a:ext cx="10156238" cy="446276"/>
              </a:xfrm>
              <a:prstGeom prst="rect">
                <a:avLst/>
              </a:prstGeom>
              <a:blipFill>
                <a:blip r:embed="rId13"/>
                <a:stretch>
                  <a:fillRect b="-1643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ZoneTexte 23">
                <a:extLst>
                  <a:ext uri="{FF2B5EF4-FFF2-40B4-BE49-F238E27FC236}">
                    <a16:creationId xmlns:a16="http://schemas.microsoft.com/office/drawing/2014/main" id="{46A88D24-3F2D-05C1-FCB9-A121B214ACB1}"/>
                  </a:ext>
                </a:extLst>
              </p:cNvPr>
              <p:cNvSpPr txBox="1"/>
              <p:nvPr/>
            </p:nvSpPr>
            <p:spPr>
              <a:xfrm>
                <a:off x="457634" y="6432948"/>
                <a:ext cx="633144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>
                    <a:solidFill>
                      <a:schemeClr val="bg1"/>
                    </a:solidFill>
                  </a:rPr>
                  <a:t>***(</a:t>
                </a:r>
                <a14:m>
                  <m:oMath xmlns:m="http://schemas.openxmlformats.org/officeDocument/2006/math">
                    <m:r>
                      <a:rPr lang="fr-FR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fr-FR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=0,1%</m:t>
                    </m:r>
                    <m:r>
                      <a:rPr lang="fr-FR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>
                    <a:solidFill>
                      <a:schemeClr val="bg1"/>
                    </a:solidFill>
                  </a:rPr>
                  <a:t>               ** (</a:t>
                </a:r>
                <a14:m>
                  <m:oMath xmlns:m="http://schemas.openxmlformats.org/officeDocument/2006/math">
                    <m:r>
                      <a:rPr lang="fr-FR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fr-FR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=1%</m:t>
                    </m:r>
                    <m:r>
                      <a:rPr lang="fr-FR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          ∗</m:t>
                    </m:r>
                    <m:r>
                      <m:rPr>
                        <m:nor/>
                      </m:rPr>
                      <a:rPr lang="fr-FR" dirty="0">
                        <a:solidFill>
                          <a:schemeClr val="bg1"/>
                        </a:solidFill>
                      </a:rPr>
                      <m:t>(</m:t>
                    </m:r>
                    <m:r>
                      <a:rPr lang="fr-FR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fr-FR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=5%</m:t>
                    </m:r>
                    <m:r>
                      <a:rPr lang="fr-FR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</m:t>
                    </m:r>
                  </m:oMath>
                </a14:m>
                <a:endParaRPr lang="fr-FR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4" name="ZoneTexte 23">
                <a:extLst>
                  <a:ext uri="{FF2B5EF4-FFF2-40B4-BE49-F238E27FC236}">
                    <a16:creationId xmlns:a16="http://schemas.microsoft.com/office/drawing/2014/main" id="{46A88D24-3F2D-05C1-FCB9-A121B214AC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634" y="6432948"/>
                <a:ext cx="6331443" cy="369332"/>
              </a:xfrm>
              <a:prstGeom prst="rect">
                <a:avLst/>
              </a:prstGeom>
              <a:blipFill>
                <a:blip r:embed="rId14"/>
                <a:stretch>
                  <a:fillRect l="-770" t="-6557" b="-2623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Image 2">
            <a:extLst>
              <a:ext uri="{FF2B5EF4-FFF2-40B4-BE49-F238E27FC236}">
                <a16:creationId xmlns:a16="http://schemas.microsoft.com/office/drawing/2014/main" id="{A710E725-BA8C-A133-77FB-A37C326994B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51093" y="1964717"/>
            <a:ext cx="10156238" cy="4366457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1610CA10-F59D-0BDD-3201-0C499D3F9BEC}"/>
              </a:ext>
            </a:extLst>
          </p:cNvPr>
          <p:cNvSpPr/>
          <p:nvPr/>
        </p:nvSpPr>
        <p:spPr>
          <a:xfrm>
            <a:off x="2438400" y="2782530"/>
            <a:ext cx="1877962" cy="312755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216478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AF1F378-B5EC-1ACF-5CD9-CB23A6BD99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fr-FR" dirty="0">
                <a:solidFill>
                  <a:schemeClr val="bg1"/>
                </a:solidFill>
                <a:ea typeface="+mn-lt"/>
                <a:cs typeface="+mn-lt"/>
              </a:rPr>
              <a:t>Notre réflexion s’appuie sur plusieurs travaux qui éclairent le lien entre immobilier et salaires :</a:t>
            </a:r>
            <a:endParaRPr lang="fr-FR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fr-FR" sz="2600" dirty="0">
              <a:solidFill>
                <a:schemeClr val="bg1"/>
              </a:solidFill>
              <a:ea typeface="+mn-lt"/>
              <a:cs typeface="+mn-lt"/>
            </a:endParaRPr>
          </a:p>
          <a:p>
            <a:r>
              <a:rPr lang="fr-FR" sz="2600" dirty="0">
                <a:solidFill>
                  <a:schemeClr val="bg1"/>
                </a:solidFill>
                <a:ea typeface="+mn-lt"/>
                <a:cs typeface="+mn-lt"/>
              </a:rPr>
              <a:t>Le marché immobilier comme miroir de l’attractivité territoriale</a:t>
            </a:r>
            <a:br>
              <a:rPr lang="fr-FR" sz="2600" b="1" dirty="0">
                <a:solidFill>
                  <a:schemeClr val="bg1"/>
                </a:solidFill>
                <a:ea typeface="+mn-lt"/>
                <a:cs typeface="+mn-lt"/>
              </a:rPr>
            </a:br>
            <a:r>
              <a:rPr lang="fr-FR" sz="2600" b="1" i="1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fr-FR" sz="2600" i="1" dirty="0">
                <a:solidFill>
                  <a:schemeClr val="bg1"/>
                </a:solidFill>
                <a:ea typeface="+mn-lt"/>
                <a:cs typeface="+mn-lt"/>
              </a:rPr>
              <a:t>(</a:t>
            </a:r>
            <a:r>
              <a:rPr lang="fr-FR" sz="2600" i="1" dirty="0" err="1">
                <a:solidFill>
                  <a:schemeClr val="bg1"/>
                </a:solidFill>
                <a:ea typeface="+mn-lt"/>
                <a:cs typeface="+mn-lt"/>
              </a:rPr>
              <a:t>Glaeser</a:t>
            </a:r>
            <a:r>
              <a:rPr lang="fr-FR" sz="2600" i="1" dirty="0">
                <a:solidFill>
                  <a:schemeClr val="bg1"/>
                </a:solidFill>
                <a:ea typeface="+mn-lt"/>
                <a:cs typeface="+mn-lt"/>
              </a:rPr>
              <a:t> &amp; </a:t>
            </a:r>
            <a:r>
              <a:rPr lang="fr-FR" sz="2600" i="1" dirty="0" err="1">
                <a:solidFill>
                  <a:schemeClr val="bg1"/>
                </a:solidFill>
                <a:ea typeface="+mn-lt"/>
                <a:cs typeface="+mn-lt"/>
              </a:rPr>
              <a:t>Gyourko</a:t>
            </a:r>
            <a:r>
              <a:rPr lang="fr-FR" sz="2600" i="1" dirty="0">
                <a:solidFill>
                  <a:schemeClr val="bg1"/>
                </a:solidFill>
                <a:ea typeface="+mn-lt"/>
                <a:cs typeface="+mn-lt"/>
              </a:rPr>
              <a:t>, 2005)</a:t>
            </a:r>
            <a:endParaRPr lang="fr-FR" sz="2600" i="1" dirty="0">
              <a:solidFill>
                <a:schemeClr val="bg1"/>
              </a:solidFill>
            </a:endParaRPr>
          </a:p>
          <a:p>
            <a:endParaRPr lang="fr-FR" sz="2600" i="1" dirty="0">
              <a:solidFill>
                <a:schemeClr val="bg1"/>
              </a:solidFill>
              <a:ea typeface="+mn-lt"/>
              <a:cs typeface="+mn-lt"/>
            </a:endParaRPr>
          </a:p>
          <a:p>
            <a:r>
              <a:rPr lang="fr-FR" sz="2600" dirty="0">
                <a:solidFill>
                  <a:schemeClr val="bg1"/>
                </a:solidFill>
                <a:ea typeface="+mn-lt"/>
                <a:cs typeface="+mn-lt"/>
              </a:rPr>
              <a:t>Les mutations résidentielles comme révélateur des dynamiques économiques locales</a:t>
            </a:r>
            <a:br>
              <a:rPr lang="fr-FR" sz="2600" b="1" dirty="0">
                <a:solidFill>
                  <a:schemeClr val="bg1"/>
                </a:solidFill>
                <a:ea typeface="+mn-lt"/>
                <a:cs typeface="+mn-lt"/>
              </a:rPr>
            </a:br>
            <a:r>
              <a:rPr lang="fr-FR" sz="2600" b="1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fr-FR" sz="2600" i="1" dirty="0">
                <a:solidFill>
                  <a:schemeClr val="bg1"/>
                </a:solidFill>
                <a:ea typeface="+mn-lt"/>
                <a:cs typeface="+mn-lt"/>
              </a:rPr>
              <a:t>(</a:t>
            </a:r>
            <a:r>
              <a:rPr lang="fr-FR" sz="2600" i="1" dirty="0" err="1">
                <a:solidFill>
                  <a:schemeClr val="bg1"/>
                </a:solidFill>
                <a:ea typeface="+mn-lt"/>
                <a:cs typeface="+mn-lt"/>
              </a:rPr>
              <a:t>Doeringer</a:t>
            </a:r>
            <a:r>
              <a:rPr lang="fr-FR" sz="2600" i="1" dirty="0">
                <a:solidFill>
                  <a:schemeClr val="bg1"/>
                </a:solidFill>
                <a:ea typeface="+mn-lt"/>
                <a:cs typeface="+mn-lt"/>
              </a:rPr>
              <a:t> &amp; </a:t>
            </a:r>
            <a:r>
              <a:rPr lang="fr-FR" sz="2600" i="1" dirty="0" err="1">
                <a:solidFill>
                  <a:schemeClr val="bg1"/>
                </a:solidFill>
                <a:ea typeface="+mn-lt"/>
                <a:cs typeface="+mn-lt"/>
              </a:rPr>
              <a:t>Piore</a:t>
            </a:r>
            <a:r>
              <a:rPr lang="fr-FR" sz="2600" i="1" dirty="0">
                <a:solidFill>
                  <a:schemeClr val="bg1"/>
                </a:solidFill>
                <a:ea typeface="+mn-lt"/>
                <a:cs typeface="+mn-lt"/>
              </a:rPr>
              <a:t>, 2020)</a:t>
            </a:r>
            <a:endParaRPr lang="fr-FR" sz="2600" i="1" dirty="0">
              <a:solidFill>
                <a:schemeClr val="bg1"/>
              </a:solidFill>
            </a:endParaRPr>
          </a:p>
          <a:p>
            <a:endParaRPr lang="fr-FR" sz="2600" i="1" dirty="0">
              <a:solidFill>
                <a:schemeClr val="bg1"/>
              </a:solidFill>
              <a:ea typeface="+mn-lt"/>
              <a:cs typeface="+mn-lt"/>
            </a:endParaRPr>
          </a:p>
          <a:p>
            <a:r>
              <a:rPr lang="fr-FR" sz="2600" dirty="0">
                <a:solidFill>
                  <a:schemeClr val="bg1"/>
                </a:solidFill>
                <a:ea typeface="+mn-lt"/>
                <a:cs typeface="+mn-lt"/>
              </a:rPr>
              <a:t>Lien entre salaires, proximité géographique et structure urbaine</a:t>
            </a:r>
            <a:br>
              <a:rPr lang="fr-FR" sz="2600" b="1" dirty="0">
                <a:solidFill>
                  <a:schemeClr val="bg1"/>
                </a:solidFill>
                <a:ea typeface="+mn-lt"/>
                <a:cs typeface="+mn-lt"/>
              </a:rPr>
            </a:br>
            <a:r>
              <a:rPr lang="fr-FR" sz="2600" b="1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fr-FR" sz="2600" i="1" dirty="0">
                <a:solidFill>
                  <a:schemeClr val="bg1"/>
                </a:solidFill>
                <a:ea typeface="+mn-lt"/>
                <a:cs typeface="+mn-lt"/>
              </a:rPr>
              <a:t>(Andersson &amp; </a:t>
            </a:r>
            <a:r>
              <a:rPr lang="fr-FR" sz="2600" i="1" dirty="0" err="1">
                <a:solidFill>
                  <a:schemeClr val="bg1"/>
                </a:solidFill>
                <a:ea typeface="+mn-lt"/>
                <a:cs typeface="+mn-lt"/>
              </a:rPr>
              <a:t>Klaesson</a:t>
            </a:r>
            <a:r>
              <a:rPr lang="fr-FR" sz="2600" i="1" dirty="0">
                <a:solidFill>
                  <a:schemeClr val="bg1"/>
                </a:solidFill>
                <a:ea typeface="+mn-lt"/>
                <a:cs typeface="+mn-lt"/>
              </a:rPr>
              <a:t>)</a:t>
            </a:r>
            <a:endParaRPr lang="fr-FR" sz="2600" dirty="0">
              <a:solidFill>
                <a:schemeClr val="bg1"/>
              </a:solidFill>
            </a:endParaRPr>
          </a:p>
          <a:p>
            <a:endParaRPr lang="fr-FR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F8D83C9-4224-9891-DD6E-A58DEE3D4819}"/>
              </a:ext>
            </a:extLst>
          </p:cNvPr>
          <p:cNvSpPr/>
          <p:nvPr/>
        </p:nvSpPr>
        <p:spPr>
          <a:xfrm>
            <a:off x="0" y="0"/>
            <a:ext cx="12192000" cy="125054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000" dirty="0">
                <a:solidFill>
                  <a:schemeClr val="tx2"/>
                </a:solidFill>
                <a:latin typeface="Georgia" panose="02040502050405020303" pitchFamily="18" charset="0"/>
              </a:rPr>
              <a:t>Appuis théoriques</a:t>
            </a:r>
          </a:p>
        </p:txBody>
      </p:sp>
    </p:spTree>
    <p:extLst>
      <p:ext uri="{BB962C8B-B14F-4D97-AF65-F5344CB8AC3E}">
        <p14:creationId xmlns:p14="http://schemas.microsoft.com/office/powerpoint/2010/main" val="136055071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8A7CC99-E511-C5A4-75ED-B004761688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09613FF-D59A-80DD-A78D-24728E9F35BE}"/>
              </a:ext>
            </a:extLst>
          </p:cNvPr>
          <p:cNvSpPr/>
          <p:nvPr/>
        </p:nvSpPr>
        <p:spPr>
          <a:xfrm>
            <a:off x="0" y="0"/>
            <a:ext cx="12192000" cy="125054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000" dirty="0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</a:rPr>
              <a:t>Résultats</a:t>
            </a:r>
          </a:p>
        </p:txBody>
      </p: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FE85BEE8-A0A9-E2C3-D155-85773D49594A}"/>
              </a:ext>
            </a:extLst>
          </p:cNvPr>
          <p:cNvGrpSpPr/>
          <p:nvPr/>
        </p:nvGrpSpPr>
        <p:grpSpPr>
          <a:xfrm>
            <a:off x="11368189" y="2217762"/>
            <a:ext cx="549031" cy="3857500"/>
            <a:chOff x="10802660" y="801554"/>
            <a:chExt cx="934295" cy="5257831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6B534DC-597C-BEB3-2D68-E0F2038DC7F4}"/>
                </a:ext>
              </a:extLst>
            </p:cNvPr>
            <p:cNvSpPr/>
            <p:nvPr/>
          </p:nvSpPr>
          <p:spPr>
            <a:xfrm>
              <a:off x="10803546" y="1229577"/>
              <a:ext cx="933409" cy="4405693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" name="Ellipse 12">
              <a:extLst>
                <a:ext uri="{FF2B5EF4-FFF2-40B4-BE49-F238E27FC236}">
                  <a16:creationId xmlns:a16="http://schemas.microsoft.com/office/drawing/2014/main" id="{613C94AA-520B-DEB1-E290-A204448FC602}"/>
                </a:ext>
              </a:extLst>
            </p:cNvPr>
            <p:cNvSpPr/>
            <p:nvPr/>
          </p:nvSpPr>
          <p:spPr>
            <a:xfrm>
              <a:off x="10802660" y="801554"/>
              <a:ext cx="933409" cy="871182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" name="Ellipse 13">
              <a:extLst>
                <a:ext uri="{FF2B5EF4-FFF2-40B4-BE49-F238E27FC236}">
                  <a16:creationId xmlns:a16="http://schemas.microsoft.com/office/drawing/2014/main" id="{3DF9785C-C17D-F56D-2073-81F6A14B323A}"/>
                </a:ext>
              </a:extLst>
            </p:cNvPr>
            <p:cNvSpPr/>
            <p:nvPr/>
          </p:nvSpPr>
          <p:spPr>
            <a:xfrm>
              <a:off x="10802660" y="5188203"/>
              <a:ext cx="933409" cy="871182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5" name="Ellipse 14">
            <a:extLst>
              <a:ext uri="{FF2B5EF4-FFF2-40B4-BE49-F238E27FC236}">
                <a16:creationId xmlns:a16="http://schemas.microsoft.com/office/drawing/2014/main" id="{48B8BD8B-FEFD-10E0-26B2-3428A9219007}"/>
              </a:ext>
            </a:extLst>
          </p:cNvPr>
          <p:cNvSpPr/>
          <p:nvPr/>
        </p:nvSpPr>
        <p:spPr>
          <a:xfrm>
            <a:off x="11399084" y="4569233"/>
            <a:ext cx="496277" cy="510129"/>
          </a:xfrm>
          <a:prstGeom prst="ellipse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A50F35DB-3BFB-5A64-54D2-26F483E1229C}"/>
              </a:ext>
            </a:extLst>
          </p:cNvPr>
          <p:cNvGrpSpPr/>
          <p:nvPr/>
        </p:nvGrpSpPr>
        <p:grpSpPr>
          <a:xfrm>
            <a:off x="11386631" y="2457453"/>
            <a:ext cx="517517" cy="3342851"/>
            <a:chOff x="10958737" y="625627"/>
            <a:chExt cx="828179" cy="4866853"/>
          </a:xfrm>
        </p:grpSpPr>
        <p:pic>
          <p:nvPicPr>
            <p:cNvPr id="17" name="Graphique 16" descr="Badge 5 avec un remplissage uni">
              <a:extLst>
                <a:ext uri="{FF2B5EF4-FFF2-40B4-BE49-F238E27FC236}">
                  <a16:creationId xmlns:a16="http://schemas.microsoft.com/office/drawing/2014/main" id="{D5AFCD7C-F99E-3F8F-5CA0-21F1EE28E6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958737" y="4725754"/>
              <a:ext cx="814117" cy="766726"/>
            </a:xfrm>
            <a:prstGeom prst="rect">
              <a:avLst/>
            </a:prstGeom>
          </p:spPr>
        </p:pic>
        <p:pic>
          <p:nvPicPr>
            <p:cNvPr id="18" name="Graphique 17" descr="Badge 4 avec un remplissage uni">
              <a:extLst>
                <a:ext uri="{FF2B5EF4-FFF2-40B4-BE49-F238E27FC236}">
                  <a16:creationId xmlns:a16="http://schemas.microsoft.com/office/drawing/2014/main" id="{6E0CFBCF-6082-55A5-C924-448D6AEE69B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961120" y="3676387"/>
              <a:ext cx="815939" cy="790254"/>
            </a:xfrm>
            <a:prstGeom prst="rect">
              <a:avLst/>
            </a:prstGeom>
          </p:spPr>
        </p:pic>
        <p:pic>
          <p:nvPicPr>
            <p:cNvPr id="19" name="Graphique 18" descr="Badge 3 avec un remplissage uni">
              <a:extLst>
                <a:ext uri="{FF2B5EF4-FFF2-40B4-BE49-F238E27FC236}">
                  <a16:creationId xmlns:a16="http://schemas.microsoft.com/office/drawing/2014/main" id="{9ADED1D7-30A9-A9D4-BFE5-28A422B98BA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960585" y="2621377"/>
              <a:ext cx="819888" cy="749005"/>
            </a:xfrm>
            <a:prstGeom prst="rect">
              <a:avLst/>
            </a:prstGeom>
          </p:spPr>
        </p:pic>
        <p:pic>
          <p:nvPicPr>
            <p:cNvPr id="20" name="Graphique 19" descr="Badge avec un remplissage uni">
              <a:extLst>
                <a:ext uri="{FF2B5EF4-FFF2-40B4-BE49-F238E27FC236}">
                  <a16:creationId xmlns:a16="http://schemas.microsoft.com/office/drawing/2014/main" id="{B7FD002F-65C0-D899-5D4B-4BD457C97AC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0960220" y="1595063"/>
              <a:ext cx="819888" cy="778540"/>
            </a:xfrm>
            <a:prstGeom prst="rect">
              <a:avLst/>
            </a:prstGeom>
          </p:spPr>
        </p:pic>
        <p:pic>
          <p:nvPicPr>
            <p:cNvPr id="21" name="Graphique 20" descr="Badge 1 avec un remplissage uni">
              <a:extLst>
                <a:ext uri="{FF2B5EF4-FFF2-40B4-BE49-F238E27FC236}">
                  <a16:creationId xmlns:a16="http://schemas.microsoft.com/office/drawing/2014/main" id="{8D796819-7303-98BC-8E40-B2B8E6AF42F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0961120" y="625627"/>
              <a:ext cx="825796" cy="796261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ZoneTexte 22">
                <a:extLst>
                  <a:ext uri="{FF2B5EF4-FFF2-40B4-BE49-F238E27FC236}">
                    <a16:creationId xmlns:a16="http://schemas.microsoft.com/office/drawing/2014/main" id="{BC36C8F0-B2B2-72E0-6809-016EECC99B66}"/>
                  </a:ext>
                </a:extLst>
              </p:cNvPr>
              <p:cNvSpPr txBox="1"/>
              <p:nvPr/>
            </p:nvSpPr>
            <p:spPr>
              <a:xfrm>
                <a:off x="639582" y="1481403"/>
                <a:ext cx="10156238" cy="4462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3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𝐿𝑜𝑔</m:t>
                      </m:r>
                      <m:d>
                        <m:dPr>
                          <m:ctrlPr>
                            <a:rPr lang="fr-FR" sz="23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3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𝑠𝑎𝑙𝑎𝑖𝑟𝑒</m:t>
                          </m:r>
                        </m:e>
                      </m:d>
                      <m:r>
                        <a:rPr lang="fr-FR" sz="23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lang="fr-FR" sz="23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fr-FR" sz="23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unc>
                        <m:funcPr>
                          <m:ctrlPr>
                            <a:rPr lang="fr-FR" sz="23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fr-FR" sz="23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fr-FR" sz="23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3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𝑡𝑟𝑎𝑛𝑠𝑎𝑐𝑡𝑖𝑜𝑛</m:t>
                              </m:r>
                            </m:e>
                          </m:d>
                        </m:e>
                      </m:func>
                      <m:r>
                        <a:rPr lang="fr-FR" sz="23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unc>
                        <m:funcPr>
                          <m:ctrlPr>
                            <a:rPr lang="fr-FR" sz="23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fr-FR" sz="23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fr-FR" sz="23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3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𝑒𝑚𝑝𝑙𝑜𝑖</m:t>
                              </m:r>
                            </m:e>
                          </m:d>
                        </m:e>
                      </m:func>
                      <m:r>
                        <a:rPr lang="fr-FR" sz="23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fr-FR" sz="23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𝑐h𝑜𝑚𝑎𝑔𝑒</m:t>
                      </m:r>
                    </m:oMath>
                  </m:oMathPara>
                </a14:m>
                <a:endParaRPr lang="fr-FR" sz="23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" name="ZoneTexte 22">
                <a:extLst>
                  <a:ext uri="{FF2B5EF4-FFF2-40B4-BE49-F238E27FC236}">
                    <a16:creationId xmlns:a16="http://schemas.microsoft.com/office/drawing/2014/main" id="{BC36C8F0-B2B2-72E0-6809-016EECC99B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582" y="1481403"/>
                <a:ext cx="10156238" cy="446276"/>
              </a:xfrm>
              <a:prstGeom prst="rect">
                <a:avLst/>
              </a:prstGeom>
              <a:blipFill>
                <a:blip r:embed="rId13"/>
                <a:stretch>
                  <a:fillRect b="-1643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age 4">
            <a:extLst>
              <a:ext uri="{FF2B5EF4-FFF2-40B4-BE49-F238E27FC236}">
                <a16:creationId xmlns:a16="http://schemas.microsoft.com/office/drawing/2014/main" id="{0D90160A-BD93-5DC4-3EC6-AFE5D669736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83213" y="3004374"/>
            <a:ext cx="5458461" cy="1725251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F0634F70-E8AF-2019-2903-D419A507746B}"/>
              </a:ext>
            </a:extLst>
          </p:cNvPr>
          <p:cNvSpPr txBox="1"/>
          <p:nvPr/>
        </p:nvSpPr>
        <p:spPr>
          <a:xfrm>
            <a:off x="5963182" y="2542709"/>
            <a:ext cx="5162512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u="sng" dirty="0">
                <a:solidFill>
                  <a:schemeClr val="bg1"/>
                </a:solidFill>
                <a:ea typeface="+mn-lt"/>
                <a:cs typeface="+mn-lt"/>
              </a:rPr>
              <a:t>Effet direct </a:t>
            </a:r>
            <a:r>
              <a:rPr lang="fr-FR" dirty="0">
                <a:solidFill>
                  <a:schemeClr val="bg1"/>
                </a:solidFill>
                <a:ea typeface="+mn-lt"/>
                <a:cs typeface="+mn-lt"/>
              </a:rPr>
              <a:t>:Reflète son impact  au sein d’un territoire sur ses propres niveaux de salaires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  <a:ea typeface="+mn-lt"/>
              <a:cs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u="sng" dirty="0">
                <a:solidFill>
                  <a:schemeClr val="bg1"/>
                </a:solidFill>
                <a:ea typeface="+mn-lt"/>
                <a:cs typeface="+mn-lt"/>
              </a:rPr>
              <a:t>Effet indirect: </a:t>
            </a:r>
            <a:r>
              <a:rPr lang="fr-FR" dirty="0">
                <a:solidFill>
                  <a:schemeClr val="bg1"/>
                </a:solidFill>
                <a:ea typeface="+mn-lt"/>
                <a:cs typeface="+mn-lt"/>
              </a:rPr>
              <a:t>les effets de débordement spatial qui influencent les salaires des territoires voisins.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  <a:ea typeface="+mn-lt"/>
              <a:cs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u="sng" dirty="0">
                <a:solidFill>
                  <a:schemeClr val="bg1"/>
                </a:solidFill>
              </a:rPr>
              <a:t>Effet total: </a:t>
            </a:r>
            <a:r>
              <a:rPr lang="fr-FR" dirty="0">
                <a:solidFill>
                  <a:schemeClr val="bg1"/>
                </a:solidFill>
              </a:rPr>
              <a:t>Représente l’impact global en intégrant les effets locaux et diffusés.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  <a:ea typeface="+mn-lt"/>
              <a:cs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  <a:ea typeface="+mn-lt"/>
              <a:cs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</a:endParaRP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493508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8255A68-66F8-B3C5-FB16-E400C26426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A278DBE-453F-FE6D-64C2-757D5B85E087}"/>
              </a:ext>
            </a:extLst>
          </p:cNvPr>
          <p:cNvSpPr/>
          <p:nvPr/>
        </p:nvSpPr>
        <p:spPr>
          <a:xfrm>
            <a:off x="0" y="0"/>
            <a:ext cx="12192000" cy="125054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000" dirty="0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</a:rPr>
              <a:t>Résultats</a:t>
            </a:r>
          </a:p>
        </p:txBody>
      </p: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A93B1DC1-BA52-AB80-C4E5-A08F4BD4D6FA}"/>
              </a:ext>
            </a:extLst>
          </p:cNvPr>
          <p:cNvGrpSpPr/>
          <p:nvPr/>
        </p:nvGrpSpPr>
        <p:grpSpPr>
          <a:xfrm>
            <a:off x="11368189" y="2217762"/>
            <a:ext cx="549031" cy="3857500"/>
            <a:chOff x="10802660" y="801554"/>
            <a:chExt cx="934295" cy="5257831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4CDBD40-2CCE-44AB-41F2-28147D30456E}"/>
                </a:ext>
              </a:extLst>
            </p:cNvPr>
            <p:cNvSpPr/>
            <p:nvPr/>
          </p:nvSpPr>
          <p:spPr>
            <a:xfrm>
              <a:off x="10803546" y="1229577"/>
              <a:ext cx="933409" cy="4405693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" name="Ellipse 12">
              <a:extLst>
                <a:ext uri="{FF2B5EF4-FFF2-40B4-BE49-F238E27FC236}">
                  <a16:creationId xmlns:a16="http://schemas.microsoft.com/office/drawing/2014/main" id="{A301FBCE-121C-0BDF-9066-D953B79EF823}"/>
                </a:ext>
              </a:extLst>
            </p:cNvPr>
            <p:cNvSpPr/>
            <p:nvPr/>
          </p:nvSpPr>
          <p:spPr>
            <a:xfrm>
              <a:off x="10802660" y="801554"/>
              <a:ext cx="933409" cy="871182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" name="Ellipse 13">
              <a:extLst>
                <a:ext uri="{FF2B5EF4-FFF2-40B4-BE49-F238E27FC236}">
                  <a16:creationId xmlns:a16="http://schemas.microsoft.com/office/drawing/2014/main" id="{2AF5244E-B581-5D2D-B283-08FE063EDF39}"/>
                </a:ext>
              </a:extLst>
            </p:cNvPr>
            <p:cNvSpPr/>
            <p:nvPr/>
          </p:nvSpPr>
          <p:spPr>
            <a:xfrm>
              <a:off x="10802660" y="5188203"/>
              <a:ext cx="933409" cy="871182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5" name="Ellipse 14">
            <a:extLst>
              <a:ext uri="{FF2B5EF4-FFF2-40B4-BE49-F238E27FC236}">
                <a16:creationId xmlns:a16="http://schemas.microsoft.com/office/drawing/2014/main" id="{DFA15B3D-5447-9EDC-97EB-856B6A26BE3B}"/>
              </a:ext>
            </a:extLst>
          </p:cNvPr>
          <p:cNvSpPr/>
          <p:nvPr/>
        </p:nvSpPr>
        <p:spPr>
          <a:xfrm>
            <a:off x="11399084" y="4569233"/>
            <a:ext cx="496277" cy="510129"/>
          </a:xfrm>
          <a:prstGeom prst="ellipse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1B1297A4-BE24-B2DA-8807-913717B88674}"/>
              </a:ext>
            </a:extLst>
          </p:cNvPr>
          <p:cNvGrpSpPr/>
          <p:nvPr/>
        </p:nvGrpSpPr>
        <p:grpSpPr>
          <a:xfrm>
            <a:off x="11386631" y="2457453"/>
            <a:ext cx="517517" cy="3342851"/>
            <a:chOff x="10958737" y="625627"/>
            <a:chExt cx="828179" cy="4866853"/>
          </a:xfrm>
        </p:grpSpPr>
        <p:pic>
          <p:nvPicPr>
            <p:cNvPr id="17" name="Graphique 16" descr="Badge 5 avec un remplissage uni">
              <a:extLst>
                <a:ext uri="{FF2B5EF4-FFF2-40B4-BE49-F238E27FC236}">
                  <a16:creationId xmlns:a16="http://schemas.microsoft.com/office/drawing/2014/main" id="{27858D3F-B8E3-255A-9238-220E9DD609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958737" y="4725754"/>
              <a:ext cx="814117" cy="766726"/>
            </a:xfrm>
            <a:prstGeom prst="rect">
              <a:avLst/>
            </a:prstGeom>
          </p:spPr>
        </p:pic>
        <p:pic>
          <p:nvPicPr>
            <p:cNvPr id="18" name="Graphique 17" descr="Badge 4 avec un remplissage uni">
              <a:extLst>
                <a:ext uri="{FF2B5EF4-FFF2-40B4-BE49-F238E27FC236}">
                  <a16:creationId xmlns:a16="http://schemas.microsoft.com/office/drawing/2014/main" id="{FFE4BAA9-D70E-3488-01EA-EB2722DEDCA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961120" y="3676387"/>
              <a:ext cx="815939" cy="790254"/>
            </a:xfrm>
            <a:prstGeom prst="rect">
              <a:avLst/>
            </a:prstGeom>
          </p:spPr>
        </p:pic>
        <p:pic>
          <p:nvPicPr>
            <p:cNvPr id="19" name="Graphique 18" descr="Badge 3 avec un remplissage uni">
              <a:extLst>
                <a:ext uri="{FF2B5EF4-FFF2-40B4-BE49-F238E27FC236}">
                  <a16:creationId xmlns:a16="http://schemas.microsoft.com/office/drawing/2014/main" id="{051FF156-4CE4-71C6-3B22-EB8F1A06840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960585" y="2621377"/>
              <a:ext cx="819888" cy="749005"/>
            </a:xfrm>
            <a:prstGeom prst="rect">
              <a:avLst/>
            </a:prstGeom>
          </p:spPr>
        </p:pic>
        <p:pic>
          <p:nvPicPr>
            <p:cNvPr id="20" name="Graphique 19" descr="Badge avec un remplissage uni">
              <a:extLst>
                <a:ext uri="{FF2B5EF4-FFF2-40B4-BE49-F238E27FC236}">
                  <a16:creationId xmlns:a16="http://schemas.microsoft.com/office/drawing/2014/main" id="{9B30B434-AD3F-E53E-FBB2-F83BE0AECC2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0960220" y="1595063"/>
              <a:ext cx="819888" cy="778540"/>
            </a:xfrm>
            <a:prstGeom prst="rect">
              <a:avLst/>
            </a:prstGeom>
          </p:spPr>
        </p:pic>
        <p:pic>
          <p:nvPicPr>
            <p:cNvPr id="21" name="Graphique 20" descr="Badge 1 avec un remplissage uni">
              <a:extLst>
                <a:ext uri="{FF2B5EF4-FFF2-40B4-BE49-F238E27FC236}">
                  <a16:creationId xmlns:a16="http://schemas.microsoft.com/office/drawing/2014/main" id="{7556E206-74EF-598B-5BC7-8B836A9E139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0961120" y="625627"/>
              <a:ext cx="825796" cy="796261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ZoneTexte 22">
                <a:extLst>
                  <a:ext uri="{FF2B5EF4-FFF2-40B4-BE49-F238E27FC236}">
                    <a16:creationId xmlns:a16="http://schemas.microsoft.com/office/drawing/2014/main" id="{2F15469F-06A9-A2C7-457D-E329088347B8}"/>
                  </a:ext>
                </a:extLst>
              </p:cNvPr>
              <p:cNvSpPr txBox="1"/>
              <p:nvPr/>
            </p:nvSpPr>
            <p:spPr>
              <a:xfrm>
                <a:off x="639582" y="1481403"/>
                <a:ext cx="10156238" cy="4462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fr-FR" sz="23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fr-FR" sz="23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fr-FR" sz="23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3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𝑡𝑟𝑎𝑛𝑠𝑎𝑐𝑡𝑖𝑜𝑛</m:t>
                              </m:r>
                            </m:e>
                          </m:d>
                        </m:e>
                      </m:func>
                      <m:r>
                        <a:rPr lang="fr-FR" sz="23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lang="fr-FR" sz="23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fr-FR" sz="23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fr-FR" sz="23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𝐿𝑜𝑔</m:t>
                      </m:r>
                      <m:d>
                        <m:dPr>
                          <m:ctrlPr>
                            <a:rPr lang="fr-FR" sz="23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3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𝑠𝑎𝑙𝑎𝑖𝑟𝑒</m:t>
                          </m:r>
                        </m:e>
                      </m:d>
                    </m:oMath>
                  </m:oMathPara>
                </a14:m>
                <a:endParaRPr lang="fr-FR" sz="23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" name="ZoneTexte 22">
                <a:extLst>
                  <a:ext uri="{FF2B5EF4-FFF2-40B4-BE49-F238E27FC236}">
                    <a16:creationId xmlns:a16="http://schemas.microsoft.com/office/drawing/2014/main" id="{2F15469F-06A9-A2C7-457D-E329088347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582" y="1481403"/>
                <a:ext cx="10156238" cy="446276"/>
              </a:xfrm>
              <a:prstGeom prst="rect">
                <a:avLst/>
              </a:prstGeom>
              <a:blipFill>
                <a:blip r:embed="rId13"/>
                <a:stretch>
                  <a:fillRect b="-1643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Image 6">
            <a:extLst>
              <a:ext uri="{FF2B5EF4-FFF2-40B4-BE49-F238E27FC236}">
                <a16:creationId xmlns:a16="http://schemas.microsoft.com/office/drawing/2014/main" id="{570D35D7-296D-4687-41CA-E86D725B62D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96638" y="2381184"/>
            <a:ext cx="9751601" cy="351734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D98E6DCB-6438-3273-51F3-D77D8677CD18}"/>
                  </a:ext>
                </a:extLst>
              </p:cNvPr>
              <p:cNvSpPr txBox="1"/>
              <p:nvPr/>
            </p:nvSpPr>
            <p:spPr>
              <a:xfrm>
                <a:off x="396958" y="6172924"/>
                <a:ext cx="633144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>
                    <a:solidFill>
                      <a:schemeClr val="bg1"/>
                    </a:solidFill>
                  </a:rPr>
                  <a:t>***(</a:t>
                </a:r>
                <a14:m>
                  <m:oMath xmlns:m="http://schemas.openxmlformats.org/officeDocument/2006/math">
                    <m:r>
                      <a:rPr lang="fr-FR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fr-FR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=0,1%</m:t>
                    </m:r>
                    <m:r>
                      <a:rPr lang="fr-FR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>
                    <a:solidFill>
                      <a:schemeClr val="bg1"/>
                    </a:solidFill>
                  </a:rPr>
                  <a:t>               ** (</a:t>
                </a:r>
                <a14:m>
                  <m:oMath xmlns:m="http://schemas.openxmlformats.org/officeDocument/2006/math">
                    <m:r>
                      <a:rPr lang="fr-FR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fr-FR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=1%</m:t>
                    </m:r>
                    <m:r>
                      <a:rPr lang="fr-FR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          ∗</m:t>
                    </m:r>
                    <m:r>
                      <m:rPr>
                        <m:nor/>
                      </m:rPr>
                      <a:rPr lang="fr-FR" dirty="0">
                        <a:solidFill>
                          <a:schemeClr val="bg1"/>
                        </a:solidFill>
                      </a:rPr>
                      <m:t>(</m:t>
                    </m:r>
                    <m:r>
                      <a:rPr lang="fr-FR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fr-FR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=5%</m:t>
                    </m:r>
                    <m:r>
                      <a:rPr lang="fr-FR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</m:t>
                    </m:r>
                  </m:oMath>
                </a14:m>
                <a:endParaRPr lang="fr-FR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D98E6DCB-6438-3273-51F3-D77D8677CD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958" y="6172924"/>
                <a:ext cx="6331443" cy="369332"/>
              </a:xfrm>
              <a:prstGeom prst="rect">
                <a:avLst/>
              </a:prstGeom>
              <a:blipFill>
                <a:blip r:embed="rId15"/>
                <a:stretch>
                  <a:fillRect l="-770" t="-8333" b="-28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475757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261E17F-22C0-F0C2-1D2B-5A51D79A3D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5698BFA-2371-436A-35DF-FA77BB647AC6}"/>
              </a:ext>
            </a:extLst>
          </p:cNvPr>
          <p:cNvSpPr/>
          <p:nvPr/>
        </p:nvSpPr>
        <p:spPr>
          <a:xfrm>
            <a:off x="0" y="0"/>
            <a:ext cx="12192000" cy="125054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000" dirty="0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</a:rPr>
              <a:t>Résultats</a:t>
            </a:r>
          </a:p>
        </p:txBody>
      </p: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51653714-8D6D-240E-94F4-A35FBC7F9E8E}"/>
              </a:ext>
            </a:extLst>
          </p:cNvPr>
          <p:cNvGrpSpPr/>
          <p:nvPr/>
        </p:nvGrpSpPr>
        <p:grpSpPr>
          <a:xfrm>
            <a:off x="11368189" y="2217762"/>
            <a:ext cx="549031" cy="3857500"/>
            <a:chOff x="10802660" y="801554"/>
            <a:chExt cx="934295" cy="5257831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0B62BE2-53A5-320E-E28F-9CAA850BDA10}"/>
                </a:ext>
              </a:extLst>
            </p:cNvPr>
            <p:cNvSpPr/>
            <p:nvPr/>
          </p:nvSpPr>
          <p:spPr>
            <a:xfrm>
              <a:off x="10803546" y="1229577"/>
              <a:ext cx="933409" cy="4405693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" name="Ellipse 12">
              <a:extLst>
                <a:ext uri="{FF2B5EF4-FFF2-40B4-BE49-F238E27FC236}">
                  <a16:creationId xmlns:a16="http://schemas.microsoft.com/office/drawing/2014/main" id="{9EA797A8-5498-F62B-D8BB-94645A7C175E}"/>
                </a:ext>
              </a:extLst>
            </p:cNvPr>
            <p:cNvSpPr/>
            <p:nvPr/>
          </p:nvSpPr>
          <p:spPr>
            <a:xfrm>
              <a:off x="10802660" y="801554"/>
              <a:ext cx="933409" cy="871182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" name="Ellipse 13">
              <a:extLst>
                <a:ext uri="{FF2B5EF4-FFF2-40B4-BE49-F238E27FC236}">
                  <a16:creationId xmlns:a16="http://schemas.microsoft.com/office/drawing/2014/main" id="{D1C02CA2-CD68-E7BC-F482-7DA2AD7F3CA8}"/>
                </a:ext>
              </a:extLst>
            </p:cNvPr>
            <p:cNvSpPr/>
            <p:nvPr/>
          </p:nvSpPr>
          <p:spPr>
            <a:xfrm>
              <a:off x="10802660" y="5188203"/>
              <a:ext cx="933409" cy="871182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5" name="Ellipse 14">
            <a:extLst>
              <a:ext uri="{FF2B5EF4-FFF2-40B4-BE49-F238E27FC236}">
                <a16:creationId xmlns:a16="http://schemas.microsoft.com/office/drawing/2014/main" id="{28D150DA-E6CC-2F13-D919-32C3AB83480F}"/>
              </a:ext>
            </a:extLst>
          </p:cNvPr>
          <p:cNvSpPr/>
          <p:nvPr/>
        </p:nvSpPr>
        <p:spPr>
          <a:xfrm>
            <a:off x="11399084" y="4569233"/>
            <a:ext cx="496277" cy="510129"/>
          </a:xfrm>
          <a:prstGeom prst="ellipse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4C85377B-FB6A-FCBF-4738-997C402C2364}"/>
              </a:ext>
            </a:extLst>
          </p:cNvPr>
          <p:cNvGrpSpPr/>
          <p:nvPr/>
        </p:nvGrpSpPr>
        <p:grpSpPr>
          <a:xfrm>
            <a:off x="11386631" y="2457453"/>
            <a:ext cx="517517" cy="3342851"/>
            <a:chOff x="10958737" y="625627"/>
            <a:chExt cx="828179" cy="4866853"/>
          </a:xfrm>
        </p:grpSpPr>
        <p:pic>
          <p:nvPicPr>
            <p:cNvPr id="17" name="Graphique 16" descr="Badge 5 avec un remplissage uni">
              <a:extLst>
                <a:ext uri="{FF2B5EF4-FFF2-40B4-BE49-F238E27FC236}">
                  <a16:creationId xmlns:a16="http://schemas.microsoft.com/office/drawing/2014/main" id="{DBDE3FCD-CBCC-8023-EBEB-60DAD74D26E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958737" y="4725754"/>
              <a:ext cx="814117" cy="766726"/>
            </a:xfrm>
            <a:prstGeom prst="rect">
              <a:avLst/>
            </a:prstGeom>
          </p:spPr>
        </p:pic>
        <p:pic>
          <p:nvPicPr>
            <p:cNvPr id="18" name="Graphique 17" descr="Badge 4 avec un remplissage uni">
              <a:extLst>
                <a:ext uri="{FF2B5EF4-FFF2-40B4-BE49-F238E27FC236}">
                  <a16:creationId xmlns:a16="http://schemas.microsoft.com/office/drawing/2014/main" id="{2D940C34-4FFC-3636-53EA-D67CBD95B59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961120" y="3676387"/>
              <a:ext cx="815939" cy="790254"/>
            </a:xfrm>
            <a:prstGeom prst="rect">
              <a:avLst/>
            </a:prstGeom>
          </p:spPr>
        </p:pic>
        <p:pic>
          <p:nvPicPr>
            <p:cNvPr id="19" name="Graphique 18" descr="Badge 3 avec un remplissage uni">
              <a:extLst>
                <a:ext uri="{FF2B5EF4-FFF2-40B4-BE49-F238E27FC236}">
                  <a16:creationId xmlns:a16="http://schemas.microsoft.com/office/drawing/2014/main" id="{E978994E-CA6E-421C-3E9B-598A8C80E10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960585" y="2621377"/>
              <a:ext cx="819888" cy="749005"/>
            </a:xfrm>
            <a:prstGeom prst="rect">
              <a:avLst/>
            </a:prstGeom>
          </p:spPr>
        </p:pic>
        <p:pic>
          <p:nvPicPr>
            <p:cNvPr id="20" name="Graphique 19" descr="Badge avec un remplissage uni">
              <a:extLst>
                <a:ext uri="{FF2B5EF4-FFF2-40B4-BE49-F238E27FC236}">
                  <a16:creationId xmlns:a16="http://schemas.microsoft.com/office/drawing/2014/main" id="{645054EA-1F86-1BFF-F935-CF4B012ABBB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0960220" y="1595063"/>
              <a:ext cx="819888" cy="778540"/>
            </a:xfrm>
            <a:prstGeom prst="rect">
              <a:avLst/>
            </a:prstGeom>
          </p:spPr>
        </p:pic>
        <p:pic>
          <p:nvPicPr>
            <p:cNvPr id="21" name="Graphique 20" descr="Badge 1 avec un remplissage uni">
              <a:extLst>
                <a:ext uri="{FF2B5EF4-FFF2-40B4-BE49-F238E27FC236}">
                  <a16:creationId xmlns:a16="http://schemas.microsoft.com/office/drawing/2014/main" id="{EC5280B3-F9A1-00F1-7AD1-6B3822A277D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0961120" y="625627"/>
              <a:ext cx="825796" cy="796261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ZoneTexte 22">
                <a:extLst>
                  <a:ext uri="{FF2B5EF4-FFF2-40B4-BE49-F238E27FC236}">
                    <a16:creationId xmlns:a16="http://schemas.microsoft.com/office/drawing/2014/main" id="{08DC35B8-663C-B701-E732-DEBFB427789D}"/>
                  </a:ext>
                </a:extLst>
              </p:cNvPr>
              <p:cNvSpPr txBox="1"/>
              <p:nvPr/>
            </p:nvSpPr>
            <p:spPr>
              <a:xfrm>
                <a:off x="551093" y="1347076"/>
                <a:ext cx="10156238" cy="4462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fr-FR" sz="23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fr-FR" sz="23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fr-FR" sz="23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3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𝑡𝑟𝑎𝑛𝑠𝑎𝑐𝑡𝑖𝑜𝑛</m:t>
                              </m:r>
                            </m:e>
                          </m:d>
                        </m:e>
                      </m:func>
                      <m:r>
                        <a:rPr lang="fr-FR" sz="23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lang="fr-FR" sz="23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fr-FR" sz="23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fr-FR" sz="23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𝐿𝑜𝑔</m:t>
                      </m:r>
                      <m:d>
                        <m:dPr>
                          <m:ctrlPr>
                            <a:rPr lang="fr-FR" sz="23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3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𝑠𝑎𝑙𝑎𝑖𝑟𝑒</m:t>
                          </m:r>
                        </m:e>
                      </m:d>
                      <m:r>
                        <a:rPr lang="fr-FR" sz="23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unc>
                        <m:funcPr>
                          <m:ctrlPr>
                            <a:rPr lang="fr-FR" sz="23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fr-FR" sz="23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fr-FR" sz="23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3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𝑒𝑚𝑝𝑙𝑜𝑖</m:t>
                              </m:r>
                            </m:e>
                          </m:d>
                        </m:e>
                      </m:func>
                      <m:r>
                        <a:rPr lang="fr-FR" sz="23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fr-FR" sz="23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𝑐h𝑜𝑚𝑎𝑔𝑒</m:t>
                      </m:r>
                    </m:oMath>
                  </m:oMathPara>
                </a14:m>
                <a:endParaRPr lang="fr-FR" sz="23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" name="ZoneTexte 22">
                <a:extLst>
                  <a:ext uri="{FF2B5EF4-FFF2-40B4-BE49-F238E27FC236}">
                    <a16:creationId xmlns:a16="http://schemas.microsoft.com/office/drawing/2014/main" id="{08DC35B8-663C-B701-E732-DEBFB42778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093" y="1347076"/>
                <a:ext cx="10156238" cy="446276"/>
              </a:xfrm>
              <a:prstGeom prst="rect">
                <a:avLst/>
              </a:prstGeom>
              <a:blipFill>
                <a:blip r:embed="rId13"/>
                <a:stretch>
                  <a:fillRect b="-1643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ZoneTexte 23">
                <a:extLst>
                  <a:ext uri="{FF2B5EF4-FFF2-40B4-BE49-F238E27FC236}">
                    <a16:creationId xmlns:a16="http://schemas.microsoft.com/office/drawing/2014/main" id="{E3BD247A-812C-E6F4-C3EF-E205BF9F309B}"/>
                  </a:ext>
                </a:extLst>
              </p:cNvPr>
              <p:cNvSpPr txBox="1"/>
              <p:nvPr/>
            </p:nvSpPr>
            <p:spPr>
              <a:xfrm>
                <a:off x="457634" y="6432948"/>
                <a:ext cx="633144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>
                    <a:solidFill>
                      <a:schemeClr val="bg1"/>
                    </a:solidFill>
                  </a:rPr>
                  <a:t>***(</a:t>
                </a:r>
                <a14:m>
                  <m:oMath xmlns:m="http://schemas.openxmlformats.org/officeDocument/2006/math">
                    <m:r>
                      <a:rPr lang="fr-FR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fr-FR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=0,1%</m:t>
                    </m:r>
                    <m:r>
                      <a:rPr lang="fr-FR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>
                    <a:solidFill>
                      <a:schemeClr val="bg1"/>
                    </a:solidFill>
                  </a:rPr>
                  <a:t>               ** (</a:t>
                </a:r>
                <a14:m>
                  <m:oMath xmlns:m="http://schemas.openxmlformats.org/officeDocument/2006/math">
                    <m:r>
                      <a:rPr lang="fr-FR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fr-FR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=1%</m:t>
                    </m:r>
                    <m:r>
                      <a:rPr lang="fr-FR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          ∗</m:t>
                    </m:r>
                    <m:r>
                      <m:rPr>
                        <m:nor/>
                      </m:rPr>
                      <a:rPr lang="fr-FR" dirty="0">
                        <a:solidFill>
                          <a:schemeClr val="bg1"/>
                        </a:solidFill>
                      </a:rPr>
                      <m:t>(</m:t>
                    </m:r>
                    <m:r>
                      <a:rPr lang="fr-FR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fr-FR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=5%</m:t>
                    </m:r>
                    <m:r>
                      <a:rPr lang="fr-FR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</m:t>
                    </m:r>
                  </m:oMath>
                </a14:m>
                <a:endParaRPr lang="fr-FR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4" name="ZoneTexte 23">
                <a:extLst>
                  <a:ext uri="{FF2B5EF4-FFF2-40B4-BE49-F238E27FC236}">
                    <a16:creationId xmlns:a16="http://schemas.microsoft.com/office/drawing/2014/main" id="{E3BD247A-812C-E6F4-C3EF-E205BF9F30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634" y="6432948"/>
                <a:ext cx="6331443" cy="369332"/>
              </a:xfrm>
              <a:prstGeom prst="rect">
                <a:avLst/>
              </a:prstGeom>
              <a:blipFill>
                <a:blip r:embed="rId14"/>
                <a:stretch>
                  <a:fillRect l="-770" t="-6557" b="-2623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age 4">
            <a:extLst>
              <a:ext uri="{FF2B5EF4-FFF2-40B4-BE49-F238E27FC236}">
                <a16:creationId xmlns:a16="http://schemas.microsoft.com/office/drawing/2014/main" id="{93D77480-7A86-F037-E773-852F46C7A49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51093" y="1963437"/>
            <a:ext cx="9662448" cy="411182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625D292-AB3D-96AE-12FC-AC38E744F21F}"/>
              </a:ext>
            </a:extLst>
          </p:cNvPr>
          <p:cNvSpPr/>
          <p:nvPr/>
        </p:nvSpPr>
        <p:spPr>
          <a:xfrm>
            <a:off x="2123440" y="3368602"/>
            <a:ext cx="7731760" cy="31543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787083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5EF9D89-7D2A-4954-98C5-E608ECADF0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1B440F6-F6A7-5964-D73B-04380AF31D20}"/>
              </a:ext>
            </a:extLst>
          </p:cNvPr>
          <p:cNvSpPr/>
          <p:nvPr/>
        </p:nvSpPr>
        <p:spPr>
          <a:xfrm>
            <a:off x="0" y="0"/>
            <a:ext cx="12192000" cy="125054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000" dirty="0">
                <a:solidFill>
                  <a:schemeClr val="accent1"/>
                </a:solidFill>
                <a:latin typeface="Georgia" panose="02040502050405020303" pitchFamily="18" charset="0"/>
              </a:rPr>
              <a:t>Analyse des Résidus </a:t>
            </a:r>
          </a:p>
        </p:txBody>
      </p: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2F502BE0-6F8B-95B0-8C31-436596EFE231}"/>
              </a:ext>
            </a:extLst>
          </p:cNvPr>
          <p:cNvGrpSpPr/>
          <p:nvPr/>
        </p:nvGrpSpPr>
        <p:grpSpPr>
          <a:xfrm>
            <a:off x="11368189" y="2217762"/>
            <a:ext cx="549031" cy="3857500"/>
            <a:chOff x="10802660" y="801554"/>
            <a:chExt cx="934295" cy="5257831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2A23191-17FB-08E9-A26E-499897DEFEEE}"/>
                </a:ext>
              </a:extLst>
            </p:cNvPr>
            <p:cNvSpPr/>
            <p:nvPr/>
          </p:nvSpPr>
          <p:spPr>
            <a:xfrm>
              <a:off x="10803546" y="1229577"/>
              <a:ext cx="933409" cy="4405693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" name="Ellipse 12">
              <a:extLst>
                <a:ext uri="{FF2B5EF4-FFF2-40B4-BE49-F238E27FC236}">
                  <a16:creationId xmlns:a16="http://schemas.microsoft.com/office/drawing/2014/main" id="{BBD0D7E9-8A16-A4EB-F473-3AF0B94583DD}"/>
                </a:ext>
              </a:extLst>
            </p:cNvPr>
            <p:cNvSpPr/>
            <p:nvPr/>
          </p:nvSpPr>
          <p:spPr>
            <a:xfrm>
              <a:off x="10802660" y="801554"/>
              <a:ext cx="933409" cy="871182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" name="Ellipse 13">
              <a:extLst>
                <a:ext uri="{FF2B5EF4-FFF2-40B4-BE49-F238E27FC236}">
                  <a16:creationId xmlns:a16="http://schemas.microsoft.com/office/drawing/2014/main" id="{82628E45-E6DD-9831-C1C5-3EB9357F0F00}"/>
                </a:ext>
              </a:extLst>
            </p:cNvPr>
            <p:cNvSpPr/>
            <p:nvPr/>
          </p:nvSpPr>
          <p:spPr>
            <a:xfrm>
              <a:off x="10802660" y="5188203"/>
              <a:ext cx="933409" cy="871182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5" name="Ellipse 14">
            <a:extLst>
              <a:ext uri="{FF2B5EF4-FFF2-40B4-BE49-F238E27FC236}">
                <a16:creationId xmlns:a16="http://schemas.microsoft.com/office/drawing/2014/main" id="{130DF9D0-8E1A-6C2F-9038-0F621254A29E}"/>
              </a:ext>
            </a:extLst>
          </p:cNvPr>
          <p:cNvSpPr/>
          <p:nvPr/>
        </p:nvSpPr>
        <p:spPr>
          <a:xfrm>
            <a:off x="11399084" y="5290175"/>
            <a:ext cx="496277" cy="510129"/>
          </a:xfrm>
          <a:prstGeom prst="ellipse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12E3E0F8-3BE8-40BC-972B-CCAE78F4044B}"/>
              </a:ext>
            </a:extLst>
          </p:cNvPr>
          <p:cNvGrpSpPr/>
          <p:nvPr/>
        </p:nvGrpSpPr>
        <p:grpSpPr>
          <a:xfrm>
            <a:off x="11386631" y="2457453"/>
            <a:ext cx="517517" cy="3342851"/>
            <a:chOff x="10958737" y="625627"/>
            <a:chExt cx="828179" cy="4866853"/>
          </a:xfrm>
        </p:grpSpPr>
        <p:pic>
          <p:nvPicPr>
            <p:cNvPr id="17" name="Graphique 16" descr="Badge 5 avec un remplissage uni">
              <a:extLst>
                <a:ext uri="{FF2B5EF4-FFF2-40B4-BE49-F238E27FC236}">
                  <a16:creationId xmlns:a16="http://schemas.microsoft.com/office/drawing/2014/main" id="{0ABE3CEF-C2DF-A158-FDA4-949DD80D9B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958737" y="4725754"/>
              <a:ext cx="814117" cy="766726"/>
            </a:xfrm>
            <a:prstGeom prst="rect">
              <a:avLst/>
            </a:prstGeom>
          </p:spPr>
        </p:pic>
        <p:pic>
          <p:nvPicPr>
            <p:cNvPr id="18" name="Graphique 17" descr="Badge 4 avec un remplissage uni">
              <a:extLst>
                <a:ext uri="{FF2B5EF4-FFF2-40B4-BE49-F238E27FC236}">
                  <a16:creationId xmlns:a16="http://schemas.microsoft.com/office/drawing/2014/main" id="{0D0AC340-1C71-1F04-F6CD-90871FE7BF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961120" y="3676387"/>
              <a:ext cx="815939" cy="790254"/>
            </a:xfrm>
            <a:prstGeom prst="rect">
              <a:avLst/>
            </a:prstGeom>
          </p:spPr>
        </p:pic>
        <p:pic>
          <p:nvPicPr>
            <p:cNvPr id="19" name="Graphique 18" descr="Badge 3 avec un remplissage uni">
              <a:extLst>
                <a:ext uri="{FF2B5EF4-FFF2-40B4-BE49-F238E27FC236}">
                  <a16:creationId xmlns:a16="http://schemas.microsoft.com/office/drawing/2014/main" id="{F1E264DD-AD58-A10E-BFEF-88267CF0084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960585" y="2621377"/>
              <a:ext cx="819888" cy="749005"/>
            </a:xfrm>
            <a:prstGeom prst="rect">
              <a:avLst/>
            </a:prstGeom>
          </p:spPr>
        </p:pic>
        <p:pic>
          <p:nvPicPr>
            <p:cNvPr id="20" name="Graphique 19" descr="Badge avec un remplissage uni">
              <a:extLst>
                <a:ext uri="{FF2B5EF4-FFF2-40B4-BE49-F238E27FC236}">
                  <a16:creationId xmlns:a16="http://schemas.microsoft.com/office/drawing/2014/main" id="{FFFF8C2B-46B7-05C7-F7BB-85FFA613346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0960220" y="1595063"/>
              <a:ext cx="819888" cy="778540"/>
            </a:xfrm>
            <a:prstGeom prst="rect">
              <a:avLst/>
            </a:prstGeom>
          </p:spPr>
        </p:pic>
        <p:pic>
          <p:nvPicPr>
            <p:cNvPr id="21" name="Graphique 20" descr="Badge 1 avec un remplissage uni">
              <a:extLst>
                <a:ext uri="{FF2B5EF4-FFF2-40B4-BE49-F238E27FC236}">
                  <a16:creationId xmlns:a16="http://schemas.microsoft.com/office/drawing/2014/main" id="{263E209D-29C3-998A-C214-FE9FD854BCE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0961120" y="625627"/>
              <a:ext cx="825796" cy="796261"/>
            </a:xfrm>
            <a:prstGeom prst="rect">
              <a:avLst/>
            </a:prstGeom>
          </p:spPr>
        </p:pic>
      </p:grpSp>
      <p:sp>
        <p:nvSpPr>
          <p:cNvPr id="2" name="ZoneTexte 1">
            <a:extLst>
              <a:ext uri="{FF2B5EF4-FFF2-40B4-BE49-F238E27FC236}">
                <a16:creationId xmlns:a16="http://schemas.microsoft.com/office/drawing/2014/main" id="{D1933D3A-CB1D-3AD2-8430-C2CA3913ADF0}"/>
              </a:ext>
            </a:extLst>
          </p:cNvPr>
          <p:cNvSpPr txBox="1"/>
          <p:nvPr/>
        </p:nvSpPr>
        <p:spPr>
          <a:xfrm>
            <a:off x="416560" y="1625600"/>
            <a:ext cx="997712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500" dirty="0">
                <a:solidFill>
                  <a:schemeClr val="bg1"/>
                </a:solidFill>
              </a:rPr>
              <a:t>Les résidus sont-ils  normaux  ?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7F2C23B6-521B-8382-D298-2F56E030346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99792" y="2217762"/>
            <a:ext cx="4473944" cy="2652693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B5CDF40F-C0D3-C4EC-4E56-DFD6E08D6F2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565771" y="2217761"/>
            <a:ext cx="4175028" cy="265269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4B2D1CE6-F856-24C3-32AD-00EE8B5994B9}"/>
                  </a:ext>
                </a:extLst>
              </p:cNvPr>
              <p:cNvSpPr txBox="1"/>
              <p:nvPr/>
            </p:nvSpPr>
            <p:spPr>
              <a:xfrm>
                <a:off x="296639" y="5168208"/>
                <a:ext cx="5290052" cy="12641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i="1" u="sng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Test de  normalité de Shapiro-</a:t>
                </a:r>
                <a:r>
                  <a:rPr lang="fr-FR" i="1" u="sng" dirty="0" err="1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Wilk</a:t>
                </a:r>
                <a:endParaRPr lang="fr-FR" i="1" u="sng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endParaRPr lang="fr-FR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fr-FR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fr-FR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fr-F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r>
                                <m:rPr>
                                  <m:nor/>
                                </m:rPr>
                                <a:rPr lang="fr-FR" smtClean="0">
                                  <a:solidFill>
                                    <a:schemeClr val="bg1"/>
                                  </a:solidFill>
                                </a:rPr>
                                <m:t>Les</m:t>
                              </m:r>
                              <m:r>
                                <m:rPr>
                                  <m:nor/>
                                </m:rPr>
                                <a:rPr lang="fr-FR" smtClean="0">
                                  <a:solidFill>
                                    <a:schemeClr val="bg1"/>
                                  </a:solidFill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fr-FR" smtClean="0">
                                  <a:solidFill>
                                    <a:schemeClr val="bg1"/>
                                  </a:solidFill>
                                </a:rPr>
                                <m:t>donn</m:t>
                              </m:r>
                              <m:r>
                                <m:rPr>
                                  <m:nor/>
                                </m:rPr>
                                <a:rPr lang="fr-FR" smtClean="0">
                                  <a:solidFill>
                                    <a:schemeClr val="bg1"/>
                                  </a:solidFill>
                                </a:rPr>
                                <m:t>é</m:t>
                              </m:r>
                              <m:r>
                                <m:rPr>
                                  <m:nor/>
                                </m:rPr>
                                <a:rPr lang="fr-FR" smtClean="0">
                                  <a:solidFill>
                                    <a:schemeClr val="bg1"/>
                                  </a:solidFill>
                                </a:rPr>
                                <m:t>es</m:t>
                              </m:r>
                              <m:r>
                                <m:rPr>
                                  <m:nor/>
                                </m:rPr>
                                <a:rPr lang="fr-FR" smtClean="0">
                                  <a:solidFill>
                                    <a:schemeClr val="bg1"/>
                                  </a:solidFill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fr-FR" smtClean="0">
                                  <a:solidFill>
                                    <a:schemeClr val="bg1"/>
                                  </a:solidFill>
                                </a:rPr>
                                <m:t>suivent</m:t>
                              </m:r>
                              <m:r>
                                <m:rPr>
                                  <m:nor/>
                                </m:rPr>
                                <a:rPr lang="fr-FR" smtClean="0">
                                  <a:solidFill>
                                    <a:schemeClr val="bg1"/>
                                  </a:solidFill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fr-FR" smtClean="0">
                                  <a:solidFill>
                                    <a:schemeClr val="bg1"/>
                                  </a:solidFill>
                                </a:rPr>
                                <m:t>une</m:t>
                              </m:r>
                              <m:r>
                                <m:rPr>
                                  <m:nor/>
                                </m:rPr>
                                <a:rPr lang="fr-FR" smtClean="0">
                                  <a:solidFill>
                                    <a:schemeClr val="bg1"/>
                                  </a:solidFill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fr-FR" smtClean="0">
                                  <a:solidFill>
                                    <a:schemeClr val="bg1"/>
                                  </a:solidFill>
                                </a:rPr>
                                <m:t>loi</m:t>
                              </m:r>
                              <m:r>
                                <m:rPr>
                                  <m:nor/>
                                </m:rPr>
                                <a:rPr lang="fr-FR" smtClean="0">
                                  <a:solidFill>
                                    <a:schemeClr val="bg1"/>
                                  </a:solidFill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fr-FR" smtClean="0">
                                  <a:solidFill>
                                    <a:schemeClr val="bg1"/>
                                  </a:solidFill>
                                </a:rPr>
                                <m:t>normale</m:t>
                              </m:r>
                              <m:r>
                                <m:rPr>
                                  <m:nor/>
                                </m:rPr>
                                <a:rPr lang="fr-FR" b="0" i="0" smtClean="0">
                                  <a:solidFill>
                                    <a:schemeClr val="bg1"/>
                                  </a:solidFill>
                                </a:rPr>
                                <m:t>              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fr-FR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fr-F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r>
                                <m:rPr>
                                  <m:nor/>
                                </m:rPr>
                                <a:rPr lang="fr-FR" smtClean="0">
                                  <a:solidFill>
                                    <a:schemeClr val="bg1"/>
                                  </a:solidFill>
                                </a:rPr>
                                <m:t>Les</m:t>
                              </m:r>
                              <m:r>
                                <m:rPr>
                                  <m:nor/>
                                </m:rPr>
                                <a:rPr lang="fr-FR" smtClean="0">
                                  <a:solidFill>
                                    <a:schemeClr val="bg1"/>
                                  </a:solidFill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fr-FR" smtClean="0">
                                  <a:solidFill>
                                    <a:schemeClr val="bg1"/>
                                  </a:solidFill>
                                </a:rPr>
                                <m:t>donn</m:t>
                              </m:r>
                              <m:r>
                                <m:rPr>
                                  <m:nor/>
                                </m:rPr>
                                <a:rPr lang="fr-FR" smtClean="0">
                                  <a:solidFill>
                                    <a:schemeClr val="bg1"/>
                                  </a:solidFill>
                                </a:rPr>
                                <m:t>é</m:t>
                              </m:r>
                              <m:r>
                                <m:rPr>
                                  <m:nor/>
                                </m:rPr>
                                <a:rPr lang="fr-FR" smtClean="0">
                                  <a:solidFill>
                                    <a:schemeClr val="bg1"/>
                                  </a:solidFill>
                                </a:rPr>
                                <m:t>es</m:t>
                              </m:r>
                              <m:r>
                                <m:rPr>
                                  <m:nor/>
                                </m:rPr>
                                <a:rPr lang="fr-FR" smtClean="0">
                                  <a:solidFill>
                                    <a:schemeClr val="bg1"/>
                                  </a:solidFill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fr-FR" smtClean="0">
                                  <a:solidFill>
                                    <a:schemeClr val="bg1"/>
                                  </a:solidFill>
                                </a:rPr>
                                <m:t>ne</m:t>
                              </m:r>
                              <m:r>
                                <m:rPr>
                                  <m:nor/>
                                </m:rPr>
                                <a:rPr lang="fr-FR" smtClean="0">
                                  <a:solidFill>
                                    <a:schemeClr val="bg1"/>
                                  </a:solidFill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fr-FR" smtClean="0">
                                  <a:solidFill>
                                    <a:schemeClr val="bg1"/>
                                  </a:solidFill>
                                </a:rPr>
                                <m:t>suivent</m:t>
                              </m:r>
                              <m:r>
                                <m:rPr>
                                  <m:nor/>
                                </m:rPr>
                                <a:rPr lang="fr-FR" smtClean="0">
                                  <a:solidFill>
                                    <a:schemeClr val="bg1"/>
                                  </a:solidFill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fr-FR" smtClean="0">
                                  <a:solidFill>
                                    <a:schemeClr val="bg1"/>
                                  </a:solidFill>
                                </a:rPr>
                                <m:t>pas</m:t>
                              </m:r>
                              <m:r>
                                <m:rPr>
                                  <m:nor/>
                                </m:rPr>
                                <a:rPr lang="fr-FR" smtClean="0">
                                  <a:solidFill>
                                    <a:schemeClr val="bg1"/>
                                  </a:solidFill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fr-FR" smtClean="0">
                                  <a:solidFill>
                                    <a:schemeClr val="bg1"/>
                                  </a:solidFill>
                                </a:rPr>
                                <m:t>une</m:t>
                              </m:r>
                              <m:r>
                                <m:rPr>
                                  <m:nor/>
                                </m:rPr>
                                <a:rPr lang="fr-FR" smtClean="0">
                                  <a:solidFill>
                                    <a:schemeClr val="bg1"/>
                                  </a:solidFill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fr-FR" smtClean="0">
                                  <a:solidFill>
                                    <a:schemeClr val="bg1"/>
                                  </a:solidFill>
                                </a:rPr>
                                <m:t>loi</m:t>
                              </m:r>
                              <m:r>
                                <m:rPr>
                                  <m:nor/>
                                </m:rPr>
                                <a:rPr lang="fr-FR" smtClean="0">
                                  <a:solidFill>
                                    <a:schemeClr val="bg1"/>
                                  </a:solidFill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fr-FR" smtClean="0">
                                  <a:solidFill>
                                    <a:schemeClr val="bg1"/>
                                  </a:solidFill>
                                </a:rPr>
                                <m:t>normale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fr-FR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4B2D1CE6-F856-24C3-32AD-00EE8B5994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639" y="5168208"/>
                <a:ext cx="5290052" cy="1264192"/>
              </a:xfrm>
              <a:prstGeom prst="rect">
                <a:avLst/>
              </a:prstGeom>
              <a:blipFill>
                <a:blip r:embed="rId15"/>
                <a:stretch>
                  <a:fillRect l="-1038" t="-338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575545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AD0F251-98A0-2537-0D84-A9308259C5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BC5DCA8-FC94-AA60-994F-AFCEEA792CBE}"/>
              </a:ext>
            </a:extLst>
          </p:cNvPr>
          <p:cNvSpPr/>
          <p:nvPr/>
        </p:nvSpPr>
        <p:spPr>
          <a:xfrm>
            <a:off x="0" y="0"/>
            <a:ext cx="12192000" cy="125054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000" dirty="0">
                <a:solidFill>
                  <a:schemeClr val="accent1"/>
                </a:solidFill>
                <a:latin typeface="Georgia" panose="02040502050405020303" pitchFamily="18" charset="0"/>
              </a:rPr>
              <a:t>Analyse des Résidus </a:t>
            </a:r>
          </a:p>
        </p:txBody>
      </p: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11190C2A-08E6-1C37-3DE1-4BCFE32569EB}"/>
              </a:ext>
            </a:extLst>
          </p:cNvPr>
          <p:cNvGrpSpPr/>
          <p:nvPr/>
        </p:nvGrpSpPr>
        <p:grpSpPr>
          <a:xfrm>
            <a:off x="11368189" y="2217762"/>
            <a:ext cx="549031" cy="3857500"/>
            <a:chOff x="10802660" y="801554"/>
            <a:chExt cx="934295" cy="5257831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80A54D6-79A6-7CD2-579F-04F5A578FFE2}"/>
                </a:ext>
              </a:extLst>
            </p:cNvPr>
            <p:cNvSpPr/>
            <p:nvPr/>
          </p:nvSpPr>
          <p:spPr>
            <a:xfrm>
              <a:off x="10803546" y="1229577"/>
              <a:ext cx="933409" cy="4405693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" name="Ellipse 12">
              <a:extLst>
                <a:ext uri="{FF2B5EF4-FFF2-40B4-BE49-F238E27FC236}">
                  <a16:creationId xmlns:a16="http://schemas.microsoft.com/office/drawing/2014/main" id="{82D3D9E3-B04E-33D4-FF32-2A6C59B3534F}"/>
                </a:ext>
              </a:extLst>
            </p:cNvPr>
            <p:cNvSpPr/>
            <p:nvPr/>
          </p:nvSpPr>
          <p:spPr>
            <a:xfrm>
              <a:off x="10802660" y="801554"/>
              <a:ext cx="933409" cy="871182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" name="Ellipse 13">
              <a:extLst>
                <a:ext uri="{FF2B5EF4-FFF2-40B4-BE49-F238E27FC236}">
                  <a16:creationId xmlns:a16="http://schemas.microsoft.com/office/drawing/2014/main" id="{D045EFC9-F064-97AF-7FF2-0CEB83710A5D}"/>
                </a:ext>
              </a:extLst>
            </p:cNvPr>
            <p:cNvSpPr/>
            <p:nvPr/>
          </p:nvSpPr>
          <p:spPr>
            <a:xfrm>
              <a:off x="10802660" y="5188203"/>
              <a:ext cx="933409" cy="871182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5" name="Ellipse 14">
            <a:extLst>
              <a:ext uri="{FF2B5EF4-FFF2-40B4-BE49-F238E27FC236}">
                <a16:creationId xmlns:a16="http://schemas.microsoft.com/office/drawing/2014/main" id="{E09F4AC4-0ED8-AA86-0603-A3583934D604}"/>
              </a:ext>
            </a:extLst>
          </p:cNvPr>
          <p:cNvSpPr/>
          <p:nvPr/>
        </p:nvSpPr>
        <p:spPr>
          <a:xfrm>
            <a:off x="11399084" y="5290175"/>
            <a:ext cx="496277" cy="510129"/>
          </a:xfrm>
          <a:prstGeom prst="ellipse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EC61CEDB-5EED-1FF0-7F57-B7D15116A577}"/>
              </a:ext>
            </a:extLst>
          </p:cNvPr>
          <p:cNvGrpSpPr/>
          <p:nvPr/>
        </p:nvGrpSpPr>
        <p:grpSpPr>
          <a:xfrm>
            <a:off x="11386631" y="2457453"/>
            <a:ext cx="517517" cy="3342851"/>
            <a:chOff x="10958737" y="625627"/>
            <a:chExt cx="828179" cy="4866853"/>
          </a:xfrm>
        </p:grpSpPr>
        <p:pic>
          <p:nvPicPr>
            <p:cNvPr id="17" name="Graphique 16" descr="Badge 5 avec un remplissage uni">
              <a:extLst>
                <a:ext uri="{FF2B5EF4-FFF2-40B4-BE49-F238E27FC236}">
                  <a16:creationId xmlns:a16="http://schemas.microsoft.com/office/drawing/2014/main" id="{64470190-4CC5-02A2-1524-5A9BD193760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958737" y="4725754"/>
              <a:ext cx="814117" cy="766726"/>
            </a:xfrm>
            <a:prstGeom prst="rect">
              <a:avLst/>
            </a:prstGeom>
          </p:spPr>
        </p:pic>
        <p:pic>
          <p:nvPicPr>
            <p:cNvPr id="18" name="Graphique 17" descr="Badge 4 avec un remplissage uni">
              <a:extLst>
                <a:ext uri="{FF2B5EF4-FFF2-40B4-BE49-F238E27FC236}">
                  <a16:creationId xmlns:a16="http://schemas.microsoft.com/office/drawing/2014/main" id="{0C0CFE61-1539-7937-8A15-716055480EA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961120" y="3676387"/>
              <a:ext cx="815939" cy="790254"/>
            </a:xfrm>
            <a:prstGeom prst="rect">
              <a:avLst/>
            </a:prstGeom>
          </p:spPr>
        </p:pic>
        <p:pic>
          <p:nvPicPr>
            <p:cNvPr id="19" name="Graphique 18" descr="Badge 3 avec un remplissage uni">
              <a:extLst>
                <a:ext uri="{FF2B5EF4-FFF2-40B4-BE49-F238E27FC236}">
                  <a16:creationId xmlns:a16="http://schemas.microsoft.com/office/drawing/2014/main" id="{1A960131-86F0-7E79-1B5C-EE28AE5EA59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960585" y="2621377"/>
              <a:ext cx="819888" cy="749005"/>
            </a:xfrm>
            <a:prstGeom prst="rect">
              <a:avLst/>
            </a:prstGeom>
          </p:spPr>
        </p:pic>
        <p:pic>
          <p:nvPicPr>
            <p:cNvPr id="20" name="Graphique 19" descr="Badge avec un remplissage uni">
              <a:extLst>
                <a:ext uri="{FF2B5EF4-FFF2-40B4-BE49-F238E27FC236}">
                  <a16:creationId xmlns:a16="http://schemas.microsoft.com/office/drawing/2014/main" id="{27920720-8727-D92D-6E74-B17EC5AD6FC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0960220" y="1595063"/>
              <a:ext cx="819888" cy="778540"/>
            </a:xfrm>
            <a:prstGeom prst="rect">
              <a:avLst/>
            </a:prstGeom>
          </p:spPr>
        </p:pic>
        <p:pic>
          <p:nvPicPr>
            <p:cNvPr id="21" name="Graphique 20" descr="Badge 1 avec un remplissage uni">
              <a:extLst>
                <a:ext uri="{FF2B5EF4-FFF2-40B4-BE49-F238E27FC236}">
                  <a16:creationId xmlns:a16="http://schemas.microsoft.com/office/drawing/2014/main" id="{48C2BB97-1365-4464-0D5D-5D6C378F53F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0961120" y="625627"/>
              <a:ext cx="825796" cy="796261"/>
            </a:xfrm>
            <a:prstGeom prst="rect">
              <a:avLst/>
            </a:prstGeom>
          </p:spPr>
        </p:pic>
      </p:grpSp>
      <p:sp>
        <p:nvSpPr>
          <p:cNvPr id="2" name="ZoneTexte 1">
            <a:extLst>
              <a:ext uri="{FF2B5EF4-FFF2-40B4-BE49-F238E27FC236}">
                <a16:creationId xmlns:a16="http://schemas.microsoft.com/office/drawing/2014/main" id="{CF994150-D8CE-5B6E-3C85-0033C72A5289}"/>
              </a:ext>
            </a:extLst>
          </p:cNvPr>
          <p:cNvSpPr txBox="1"/>
          <p:nvPr/>
        </p:nvSpPr>
        <p:spPr>
          <a:xfrm>
            <a:off x="416560" y="1625600"/>
            <a:ext cx="997712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500" dirty="0">
                <a:solidFill>
                  <a:schemeClr val="bg1"/>
                </a:solidFill>
              </a:rPr>
              <a:t>Les résidus sont-ils hétéroscédastique  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55BBC406-5F8D-16E7-A359-DA739967E28A}"/>
                  </a:ext>
                </a:extLst>
              </p:cNvPr>
              <p:cNvSpPr txBox="1"/>
              <p:nvPr/>
            </p:nvSpPr>
            <p:spPr>
              <a:xfrm>
                <a:off x="416560" y="2372278"/>
                <a:ext cx="6350000" cy="12641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i="1" u="sng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Test de  </a:t>
                </a:r>
                <a:r>
                  <a:rPr lang="fr-FR" i="1" u="sng" dirty="0" err="1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Breusch</a:t>
                </a:r>
                <a:r>
                  <a:rPr lang="fr-FR" i="1" u="sng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--Pagan </a:t>
                </a:r>
              </a:p>
              <a:p>
                <a:endParaRPr lang="fr-FR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fr-FR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fr-FR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fr-F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r>
                                <m:rPr>
                                  <m:nor/>
                                </m:rPr>
                                <a:rPr lang="fr-FR" smtClean="0">
                                  <a:solidFill>
                                    <a:schemeClr val="bg1"/>
                                  </a:solidFill>
                                </a:rPr>
                                <m:t>Homosc</m:t>
                              </m:r>
                              <m:r>
                                <m:rPr>
                                  <m:nor/>
                                </m:rPr>
                                <a:rPr lang="fr-FR" smtClean="0">
                                  <a:solidFill>
                                    <a:schemeClr val="bg1"/>
                                  </a:solidFill>
                                </a:rPr>
                                <m:t>é</m:t>
                              </m:r>
                              <m:r>
                                <m:rPr>
                                  <m:nor/>
                                </m:rPr>
                                <a:rPr lang="fr-FR" smtClean="0">
                                  <a:solidFill>
                                    <a:schemeClr val="bg1"/>
                                  </a:solidFill>
                                </a:rPr>
                                <m:t>dasticit</m:t>
                              </m:r>
                              <m:r>
                                <m:rPr>
                                  <m:nor/>
                                </m:rPr>
                                <a:rPr lang="fr-FR" smtClean="0">
                                  <a:solidFill>
                                    <a:schemeClr val="bg1"/>
                                  </a:solidFill>
                                </a:rPr>
                                <m:t>é </m:t>
                              </m:r>
                              <m:r>
                                <m:rPr>
                                  <m:nor/>
                                </m:rPr>
                                <a:rPr lang="fr-FR" smtClean="0">
                                  <a:solidFill>
                                    <a:schemeClr val="bg1"/>
                                  </a:solidFill>
                                </a:rPr>
                                <m:t>des</m:t>
                              </m:r>
                              <m:r>
                                <m:rPr>
                                  <m:nor/>
                                </m:rPr>
                                <a:rPr lang="fr-FR" smtClean="0">
                                  <a:solidFill>
                                    <a:schemeClr val="bg1"/>
                                  </a:solidFill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fr-FR" smtClean="0">
                                  <a:solidFill>
                                    <a:schemeClr val="bg1"/>
                                  </a:solidFill>
                                </a:rPr>
                                <m:t>r</m:t>
                              </m:r>
                              <m:r>
                                <m:rPr>
                                  <m:nor/>
                                </m:rPr>
                                <a:rPr lang="fr-FR" smtClean="0">
                                  <a:solidFill>
                                    <a:schemeClr val="bg1"/>
                                  </a:solidFill>
                                </a:rPr>
                                <m:t>é</m:t>
                              </m:r>
                              <m:r>
                                <m:rPr>
                                  <m:nor/>
                                </m:rPr>
                                <a:rPr lang="fr-FR" smtClean="0">
                                  <a:solidFill>
                                    <a:schemeClr val="bg1"/>
                                  </a:solidFill>
                                </a:rPr>
                                <m:t>sidus</m:t>
                              </m:r>
                              <m:r>
                                <m:rPr>
                                  <m:nor/>
                                </m:rPr>
                                <a:rPr lang="fr-FR" smtClean="0">
                                  <a:solidFill>
                                    <a:schemeClr val="bg1"/>
                                  </a:solidFill>
                                </a:rPr>
                                <m:t> 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fr-FR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fr-F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r>
                                <m:rPr>
                                  <m:nor/>
                                </m:rPr>
                                <a:rPr lang="fr-FR" smtClean="0">
                                  <a:solidFill>
                                    <a:schemeClr val="bg1"/>
                                  </a:solidFill>
                                </a:rPr>
                                <m:t>H</m:t>
                              </m:r>
                              <m:r>
                                <m:rPr>
                                  <m:nor/>
                                </m:rPr>
                                <a:rPr lang="fr-FR" smtClean="0">
                                  <a:solidFill>
                                    <a:schemeClr val="bg1"/>
                                  </a:solidFill>
                                </a:rPr>
                                <m:t>é</m:t>
                              </m:r>
                              <m:r>
                                <m:rPr>
                                  <m:nor/>
                                </m:rPr>
                                <a:rPr lang="fr-FR" smtClean="0">
                                  <a:solidFill>
                                    <a:schemeClr val="bg1"/>
                                  </a:solidFill>
                                </a:rPr>
                                <m:t>t</m:t>
                              </m:r>
                              <m:r>
                                <m:rPr>
                                  <m:nor/>
                                </m:rPr>
                                <a:rPr lang="fr-FR" smtClean="0">
                                  <a:solidFill>
                                    <a:schemeClr val="bg1"/>
                                  </a:solidFill>
                                </a:rPr>
                                <m:t>é</m:t>
                              </m:r>
                              <m:r>
                                <m:rPr>
                                  <m:nor/>
                                </m:rPr>
                                <a:rPr lang="fr-FR" smtClean="0">
                                  <a:solidFill>
                                    <a:schemeClr val="bg1"/>
                                  </a:solidFill>
                                </a:rPr>
                                <m:t>rosc</m:t>
                              </m:r>
                              <m:r>
                                <m:rPr>
                                  <m:nor/>
                                </m:rPr>
                                <a:rPr lang="fr-FR" smtClean="0">
                                  <a:solidFill>
                                    <a:schemeClr val="bg1"/>
                                  </a:solidFill>
                                </a:rPr>
                                <m:t>é</m:t>
                              </m:r>
                              <m:r>
                                <m:rPr>
                                  <m:nor/>
                                </m:rPr>
                                <a:rPr lang="fr-FR" smtClean="0">
                                  <a:solidFill>
                                    <a:schemeClr val="bg1"/>
                                  </a:solidFill>
                                </a:rPr>
                                <m:t>dasticit</m:t>
                              </m:r>
                              <m:r>
                                <m:rPr>
                                  <m:nor/>
                                </m:rPr>
                                <a:rPr lang="fr-FR" smtClean="0">
                                  <a:solidFill>
                                    <a:schemeClr val="bg1"/>
                                  </a:solidFill>
                                </a:rPr>
                                <m:t>é </m:t>
                              </m:r>
                              <m:r>
                                <m:rPr>
                                  <m:nor/>
                                </m:rPr>
                                <a:rPr lang="fr-FR" smtClean="0">
                                  <a:solidFill>
                                    <a:schemeClr val="bg1"/>
                                  </a:solidFill>
                                </a:rPr>
                                <m:t>des</m:t>
                              </m:r>
                              <m:r>
                                <m:rPr>
                                  <m:nor/>
                                </m:rPr>
                                <a:rPr lang="fr-FR" smtClean="0">
                                  <a:solidFill>
                                    <a:schemeClr val="bg1"/>
                                  </a:solidFill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fr-FR" smtClean="0">
                                  <a:solidFill>
                                    <a:schemeClr val="bg1"/>
                                  </a:solidFill>
                                </a:rPr>
                                <m:t>r</m:t>
                              </m:r>
                              <m:r>
                                <m:rPr>
                                  <m:nor/>
                                </m:rPr>
                                <a:rPr lang="fr-FR" smtClean="0">
                                  <a:solidFill>
                                    <a:schemeClr val="bg1"/>
                                  </a:solidFill>
                                </a:rPr>
                                <m:t>é</m:t>
                              </m:r>
                              <m:r>
                                <m:rPr>
                                  <m:nor/>
                                </m:rPr>
                                <a:rPr lang="fr-FR" smtClean="0">
                                  <a:solidFill>
                                    <a:schemeClr val="bg1"/>
                                  </a:solidFill>
                                </a:rPr>
                                <m:t>sidus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fr-FR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55BBC406-5F8D-16E7-A359-DA739967E2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560" y="2372278"/>
                <a:ext cx="6350000" cy="1264192"/>
              </a:xfrm>
              <a:prstGeom prst="rect">
                <a:avLst/>
              </a:prstGeom>
              <a:blipFill>
                <a:blip r:embed="rId13"/>
                <a:stretch>
                  <a:fillRect l="-768" t="-288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age 4">
            <a:extLst>
              <a:ext uri="{FF2B5EF4-FFF2-40B4-BE49-F238E27FC236}">
                <a16:creationId xmlns:a16="http://schemas.microsoft.com/office/drawing/2014/main" id="{0834A236-7881-A9A5-12CB-73CDF0E9BB0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16560" y="4284408"/>
            <a:ext cx="10163483" cy="3031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5800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D177BC4-22C0-1A51-F243-A978D24FE6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81D3132-0661-A2B1-E56D-D9C011E1D7D4}"/>
              </a:ext>
            </a:extLst>
          </p:cNvPr>
          <p:cNvSpPr/>
          <p:nvPr/>
        </p:nvSpPr>
        <p:spPr>
          <a:xfrm>
            <a:off x="0" y="0"/>
            <a:ext cx="12192000" cy="125054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000" dirty="0">
                <a:solidFill>
                  <a:schemeClr val="accent1"/>
                </a:solidFill>
                <a:latin typeface="Georgia" panose="02040502050405020303" pitchFamily="18" charset="0"/>
              </a:rPr>
              <a:t>Analyse des Résidus </a:t>
            </a:r>
          </a:p>
        </p:txBody>
      </p: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00508551-0344-C3FD-E615-196151EB15A4}"/>
              </a:ext>
            </a:extLst>
          </p:cNvPr>
          <p:cNvGrpSpPr/>
          <p:nvPr/>
        </p:nvGrpSpPr>
        <p:grpSpPr>
          <a:xfrm>
            <a:off x="11368189" y="2217762"/>
            <a:ext cx="549031" cy="3857500"/>
            <a:chOff x="10802660" y="801554"/>
            <a:chExt cx="934295" cy="5257831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225A454-DDEA-8B9D-6749-3FA7D074BE75}"/>
                </a:ext>
              </a:extLst>
            </p:cNvPr>
            <p:cNvSpPr/>
            <p:nvPr/>
          </p:nvSpPr>
          <p:spPr>
            <a:xfrm>
              <a:off x="10803546" y="1229577"/>
              <a:ext cx="933409" cy="4405693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" name="Ellipse 12">
              <a:extLst>
                <a:ext uri="{FF2B5EF4-FFF2-40B4-BE49-F238E27FC236}">
                  <a16:creationId xmlns:a16="http://schemas.microsoft.com/office/drawing/2014/main" id="{A414007A-7F49-B625-9AD0-8EE3D8FAA096}"/>
                </a:ext>
              </a:extLst>
            </p:cNvPr>
            <p:cNvSpPr/>
            <p:nvPr/>
          </p:nvSpPr>
          <p:spPr>
            <a:xfrm>
              <a:off x="10802660" y="801554"/>
              <a:ext cx="933409" cy="871182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" name="Ellipse 13">
              <a:extLst>
                <a:ext uri="{FF2B5EF4-FFF2-40B4-BE49-F238E27FC236}">
                  <a16:creationId xmlns:a16="http://schemas.microsoft.com/office/drawing/2014/main" id="{C1AB0BD4-8309-D194-100B-D3CBE313A303}"/>
                </a:ext>
              </a:extLst>
            </p:cNvPr>
            <p:cNvSpPr/>
            <p:nvPr/>
          </p:nvSpPr>
          <p:spPr>
            <a:xfrm>
              <a:off x="10802660" y="5188203"/>
              <a:ext cx="933409" cy="871182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5" name="Ellipse 14">
            <a:extLst>
              <a:ext uri="{FF2B5EF4-FFF2-40B4-BE49-F238E27FC236}">
                <a16:creationId xmlns:a16="http://schemas.microsoft.com/office/drawing/2014/main" id="{244B2B9D-ADE7-E904-937B-D801EF8189FB}"/>
              </a:ext>
            </a:extLst>
          </p:cNvPr>
          <p:cNvSpPr/>
          <p:nvPr/>
        </p:nvSpPr>
        <p:spPr>
          <a:xfrm>
            <a:off x="11399084" y="5290175"/>
            <a:ext cx="496277" cy="510129"/>
          </a:xfrm>
          <a:prstGeom prst="ellipse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A03F4556-9E19-E9EA-98EF-CE09D5ABB196}"/>
              </a:ext>
            </a:extLst>
          </p:cNvPr>
          <p:cNvGrpSpPr/>
          <p:nvPr/>
        </p:nvGrpSpPr>
        <p:grpSpPr>
          <a:xfrm>
            <a:off x="11386631" y="2457453"/>
            <a:ext cx="517517" cy="3342851"/>
            <a:chOff x="10958737" y="625627"/>
            <a:chExt cx="828179" cy="4866853"/>
          </a:xfrm>
        </p:grpSpPr>
        <p:pic>
          <p:nvPicPr>
            <p:cNvPr id="17" name="Graphique 16" descr="Badge 5 avec un remplissage uni">
              <a:extLst>
                <a:ext uri="{FF2B5EF4-FFF2-40B4-BE49-F238E27FC236}">
                  <a16:creationId xmlns:a16="http://schemas.microsoft.com/office/drawing/2014/main" id="{9588DF26-5C1F-C048-1314-52481D4DBE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958737" y="4725754"/>
              <a:ext cx="814117" cy="766726"/>
            </a:xfrm>
            <a:prstGeom prst="rect">
              <a:avLst/>
            </a:prstGeom>
          </p:spPr>
        </p:pic>
        <p:pic>
          <p:nvPicPr>
            <p:cNvPr id="18" name="Graphique 17" descr="Badge 4 avec un remplissage uni">
              <a:extLst>
                <a:ext uri="{FF2B5EF4-FFF2-40B4-BE49-F238E27FC236}">
                  <a16:creationId xmlns:a16="http://schemas.microsoft.com/office/drawing/2014/main" id="{D408E1AF-B089-FF1A-3219-6CE5A07007F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961120" y="3676387"/>
              <a:ext cx="815939" cy="790254"/>
            </a:xfrm>
            <a:prstGeom prst="rect">
              <a:avLst/>
            </a:prstGeom>
          </p:spPr>
        </p:pic>
        <p:pic>
          <p:nvPicPr>
            <p:cNvPr id="19" name="Graphique 18" descr="Badge 3 avec un remplissage uni">
              <a:extLst>
                <a:ext uri="{FF2B5EF4-FFF2-40B4-BE49-F238E27FC236}">
                  <a16:creationId xmlns:a16="http://schemas.microsoft.com/office/drawing/2014/main" id="{D412DAAD-5B26-A2A2-D5FB-CF6C73A8052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960585" y="2621377"/>
              <a:ext cx="819888" cy="749005"/>
            </a:xfrm>
            <a:prstGeom prst="rect">
              <a:avLst/>
            </a:prstGeom>
          </p:spPr>
        </p:pic>
        <p:pic>
          <p:nvPicPr>
            <p:cNvPr id="20" name="Graphique 19" descr="Badge avec un remplissage uni">
              <a:extLst>
                <a:ext uri="{FF2B5EF4-FFF2-40B4-BE49-F238E27FC236}">
                  <a16:creationId xmlns:a16="http://schemas.microsoft.com/office/drawing/2014/main" id="{37C75C67-6EB9-9855-4411-A439C5C9495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0960220" y="1595063"/>
              <a:ext cx="819888" cy="778540"/>
            </a:xfrm>
            <a:prstGeom prst="rect">
              <a:avLst/>
            </a:prstGeom>
          </p:spPr>
        </p:pic>
        <p:pic>
          <p:nvPicPr>
            <p:cNvPr id="21" name="Graphique 20" descr="Badge 1 avec un remplissage uni">
              <a:extLst>
                <a:ext uri="{FF2B5EF4-FFF2-40B4-BE49-F238E27FC236}">
                  <a16:creationId xmlns:a16="http://schemas.microsoft.com/office/drawing/2014/main" id="{5BFCB1E7-D5AD-7228-146D-5E76E76556D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0961120" y="625627"/>
              <a:ext cx="825796" cy="796261"/>
            </a:xfrm>
            <a:prstGeom prst="rect">
              <a:avLst/>
            </a:prstGeom>
          </p:spPr>
        </p:pic>
      </p:grpSp>
      <p:sp>
        <p:nvSpPr>
          <p:cNvPr id="2" name="ZoneTexte 1">
            <a:extLst>
              <a:ext uri="{FF2B5EF4-FFF2-40B4-BE49-F238E27FC236}">
                <a16:creationId xmlns:a16="http://schemas.microsoft.com/office/drawing/2014/main" id="{949AD4E5-D0D4-00E5-854C-25EAE8C29CE3}"/>
              </a:ext>
            </a:extLst>
          </p:cNvPr>
          <p:cNvSpPr txBox="1"/>
          <p:nvPr/>
        </p:nvSpPr>
        <p:spPr>
          <a:xfrm>
            <a:off x="416560" y="1625600"/>
            <a:ext cx="997712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500" dirty="0">
                <a:solidFill>
                  <a:schemeClr val="bg1"/>
                </a:solidFill>
              </a:rPr>
              <a:t>Cartographie des résidus et qualité du modèle 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5ECEDE46-AB60-601A-AFA4-6C62A64BA83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79637" y="2477707"/>
            <a:ext cx="3995541" cy="3365097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C356D853-E580-32E3-7090-15DDB82298B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708493" y="2477707"/>
            <a:ext cx="3995541" cy="3365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3084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E789BA3-5E30-8769-0283-27F08B30D6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654EAB2-0450-8D89-FE6B-70CB2AF79BCC}"/>
              </a:ext>
            </a:extLst>
          </p:cNvPr>
          <p:cNvSpPr/>
          <p:nvPr/>
        </p:nvSpPr>
        <p:spPr>
          <a:xfrm>
            <a:off x="0" y="0"/>
            <a:ext cx="12192000" cy="125054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000" dirty="0">
                <a:solidFill>
                  <a:schemeClr val="accent1"/>
                </a:solidFill>
                <a:latin typeface="Georgia" panose="02040502050405020303" pitchFamily="18" charset="0"/>
              </a:rPr>
              <a:t>Conclusion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DD7E27B-8C40-5BB7-3CE4-7CA7D7EEC8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47850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 dirty="0">
                <a:solidFill>
                  <a:schemeClr val="bg1"/>
                </a:solidFill>
                <a:ea typeface="+mn-lt"/>
                <a:cs typeface="+mn-lt"/>
              </a:rPr>
              <a:t>La modélisation spatiale permet d'identifier les disparités salariales  en tenant compte des effets locaux et de voisinage.</a:t>
            </a:r>
          </a:p>
          <a:p>
            <a:endParaRPr lang="fr-FR" dirty="0">
              <a:solidFill>
                <a:schemeClr val="bg1"/>
              </a:solidFill>
            </a:endParaRPr>
          </a:p>
          <a:p>
            <a:r>
              <a:rPr lang="fr-FR" dirty="0">
                <a:solidFill>
                  <a:schemeClr val="bg1"/>
                </a:solidFill>
              </a:rPr>
              <a:t>Nos résultats confirment l’existence d’un lien structurel à long terme, mais une faible sensibilité à court terme.</a:t>
            </a:r>
          </a:p>
          <a:p>
            <a:endParaRPr lang="fr-FR" dirty="0">
              <a:solidFill>
                <a:schemeClr val="bg1"/>
              </a:solidFill>
            </a:endParaRPr>
          </a:p>
          <a:p>
            <a:r>
              <a:rPr lang="fr-FR" dirty="0">
                <a:solidFill>
                  <a:schemeClr val="bg1"/>
                </a:solidFill>
                <a:ea typeface="+mn-lt"/>
                <a:cs typeface="+mn-lt"/>
              </a:rPr>
              <a:t>La relation entre mutations immobilières et salaires reste complexe et dépend fortement du contexte territorial.</a:t>
            </a:r>
            <a:endParaRPr lang="fr-FR" dirty="0">
              <a:solidFill>
                <a:schemeClr val="bg1"/>
              </a:solidFill>
            </a:endParaRPr>
          </a:p>
          <a:p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010949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FD15F5D-0390-703B-82F5-46E846209572}"/>
              </a:ext>
            </a:extLst>
          </p:cNvPr>
          <p:cNvSpPr/>
          <p:nvPr/>
        </p:nvSpPr>
        <p:spPr>
          <a:xfrm>
            <a:off x="0" y="0"/>
            <a:ext cx="12192000" cy="125054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000" dirty="0">
                <a:solidFill>
                  <a:schemeClr val="tx2"/>
                </a:solidFill>
                <a:latin typeface="Georgia" panose="02040502050405020303" pitchFamily="18" charset="0"/>
              </a:rPr>
              <a:t>Statistique descriptive 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A4A63870-721A-2E61-505A-B2A05BDE943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601" t="2907"/>
          <a:stretch/>
        </p:blipFill>
        <p:spPr>
          <a:xfrm>
            <a:off x="1056640" y="2152501"/>
            <a:ext cx="4389120" cy="4231426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1A3F95C8-CC7D-DA6F-6FC5-D99B244888C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580" r="4001"/>
          <a:stretch/>
        </p:blipFill>
        <p:spPr>
          <a:xfrm>
            <a:off x="6451600" y="2152501"/>
            <a:ext cx="4795520" cy="4183360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D0A48AFB-0E3A-8113-1184-08559AF5057A}"/>
              </a:ext>
            </a:extLst>
          </p:cNvPr>
          <p:cNvSpPr txBox="1"/>
          <p:nvPr/>
        </p:nvSpPr>
        <p:spPr>
          <a:xfrm>
            <a:off x="264160" y="1462997"/>
            <a:ext cx="997712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500" dirty="0">
                <a:solidFill>
                  <a:schemeClr val="bg1"/>
                </a:solidFill>
              </a:rPr>
              <a:t>Comportement des séries a échelle nationale : 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76F26310-F2AA-5E8D-6334-5F08DAB7EC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6444" y="7017859"/>
            <a:ext cx="6679112" cy="3703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3486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5FFC0FA-CE53-8DA0-0CE2-0FBFC7534D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829A724-3E81-441D-5CF3-E44D16F3A473}"/>
              </a:ext>
            </a:extLst>
          </p:cNvPr>
          <p:cNvSpPr/>
          <p:nvPr/>
        </p:nvSpPr>
        <p:spPr>
          <a:xfrm>
            <a:off x="0" y="0"/>
            <a:ext cx="12192000" cy="125054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000" dirty="0">
                <a:solidFill>
                  <a:schemeClr val="tx2"/>
                </a:solidFill>
                <a:latin typeface="Georgia" panose="02040502050405020303" pitchFamily="18" charset="0"/>
              </a:rPr>
              <a:t>Statistique descriptive 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ADFDCAA6-5BB9-1596-9186-84CF2E4CA4F9}"/>
              </a:ext>
            </a:extLst>
          </p:cNvPr>
          <p:cNvSpPr txBox="1"/>
          <p:nvPr/>
        </p:nvSpPr>
        <p:spPr>
          <a:xfrm>
            <a:off x="264160" y="1462997"/>
            <a:ext cx="997712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500" dirty="0">
                <a:solidFill>
                  <a:schemeClr val="bg1"/>
                </a:solidFill>
              </a:rPr>
              <a:t>Comportement des séries a échelle nationale : 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44330B6E-93B1-13E9-C592-58FFA23AAF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4400" y="2152501"/>
            <a:ext cx="7416799" cy="4128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0162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0CA375F-62BE-0DFF-B48F-02EDFF59DC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AB8FA1E-7208-BECA-6835-747F9190B7FC}"/>
              </a:ext>
            </a:extLst>
          </p:cNvPr>
          <p:cNvSpPr/>
          <p:nvPr/>
        </p:nvSpPr>
        <p:spPr>
          <a:xfrm>
            <a:off x="0" y="0"/>
            <a:ext cx="12192000" cy="125054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000" dirty="0">
                <a:solidFill>
                  <a:schemeClr val="tx2"/>
                </a:solidFill>
                <a:latin typeface="Georgia" panose="02040502050405020303" pitchFamily="18" charset="0"/>
              </a:rPr>
              <a:t>Statistique descriptive 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3867ED03-3391-B01A-8166-8CDF981288AC}"/>
              </a:ext>
            </a:extLst>
          </p:cNvPr>
          <p:cNvSpPr txBox="1"/>
          <p:nvPr/>
        </p:nvSpPr>
        <p:spPr>
          <a:xfrm>
            <a:off x="264160" y="1462997"/>
            <a:ext cx="997712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500" dirty="0">
                <a:solidFill>
                  <a:schemeClr val="bg1"/>
                </a:solidFill>
              </a:rPr>
              <a:t>Comportement des séries par département : 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FF16AE8-76DD-0348-30BA-7DB173F5C9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256" y="2152501"/>
            <a:ext cx="4878450" cy="3642576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8BE08EDB-DD05-DC13-2947-DA57E70823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6769" y="2152501"/>
            <a:ext cx="4633111" cy="3511416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1E85712E-855A-1351-2402-2CAA641D2B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930793" y="2152501"/>
            <a:ext cx="3756986" cy="3124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4250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221F120-3E48-7F64-8517-A2EB4F44F4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CB1531A-22A2-05E3-1145-8BA0DBAEBC16}"/>
              </a:ext>
            </a:extLst>
          </p:cNvPr>
          <p:cNvSpPr/>
          <p:nvPr/>
        </p:nvSpPr>
        <p:spPr>
          <a:xfrm>
            <a:off x="0" y="0"/>
            <a:ext cx="12192000" cy="125054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000" dirty="0">
                <a:solidFill>
                  <a:schemeClr val="tx2"/>
                </a:solidFill>
                <a:latin typeface="Georgia" panose="02040502050405020303" pitchFamily="18" charset="0"/>
              </a:rPr>
              <a:t>Statistique descriptive 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6D7B25E2-4384-E6B2-90ED-E864634FDB00}"/>
              </a:ext>
            </a:extLst>
          </p:cNvPr>
          <p:cNvSpPr txBox="1"/>
          <p:nvPr/>
        </p:nvSpPr>
        <p:spPr>
          <a:xfrm>
            <a:off x="264160" y="1462997"/>
            <a:ext cx="997712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500" dirty="0">
                <a:solidFill>
                  <a:schemeClr val="bg1"/>
                </a:solidFill>
              </a:rPr>
              <a:t>Comportement des séries par département : 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78FBBC6-3072-E6D8-BB39-7EC1549BBB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256" y="2152501"/>
            <a:ext cx="4878450" cy="3642576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0EB21896-B4D5-DD55-E1F5-D0892D9A08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6769" y="2152501"/>
            <a:ext cx="4633111" cy="3511416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36B9313E-3BCA-24D5-FF90-956EC567C6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256" y="2152501"/>
            <a:ext cx="4878450" cy="4057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8897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449B61C-4CC7-0E42-C459-DC3C3827D7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118E067-82AA-FEBF-E63D-481805D6D6A2}"/>
              </a:ext>
            </a:extLst>
          </p:cNvPr>
          <p:cNvSpPr/>
          <p:nvPr/>
        </p:nvSpPr>
        <p:spPr>
          <a:xfrm>
            <a:off x="0" y="0"/>
            <a:ext cx="12192000" cy="125054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000" dirty="0">
                <a:solidFill>
                  <a:schemeClr val="tx2"/>
                </a:solidFill>
                <a:latin typeface="Georgia" panose="02040502050405020303" pitchFamily="18" charset="0"/>
              </a:rPr>
              <a:t>Statistique descriptive 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DFC7CFC4-BEA9-1709-59FF-30C6614D65DB}"/>
              </a:ext>
            </a:extLst>
          </p:cNvPr>
          <p:cNvSpPr txBox="1"/>
          <p:nvPr/>
        </p:nvSpPr>
        <p:spPr>
          <a:xfrm>
            <a:off x="264160" y="1462997"/>
            <a:ext cx="997712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500" dirty="0">
                <a:solidFill>
                  <a:schemeClr val="bg1"/>
                </a:solidFill>
              </a:rPr>
              <a:t>Comportement des séries par zone d’emploi : 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50004523-005D-5B42-55AD-C28A267423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246" y="2327891"/>
            <a:ext cx="4808394" cy="3665715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0CFA14F7-3191-9D24-C87A-C3B0281A97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8739" y="2312537"/>
            <a:ext cx="4652181" cy="3631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3045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769</TotalTime>
  <Words>1256</Words>
  <Application>Microsoft Office PowerPoint</Application>
  <PresentationFormat>Grand écran</PresentationFormat>
  <Paragraphs>327</Paragraphs>
  <Slides>46</Slides>
  <Notes>9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46</vt:i4>
      </vt:variant>
    </vt:vector>
  </HeadingPairs>
  <TitlesOfParts>
    <vt:vector size="52" baseType="lpstr">
      <vt:lpstr>Aptos</vt:lpstr>
      <vt:lpstr>Arial</vt:lpstr>
      <vt:lpstr>Cambria Math</vt:lpstr>
      <vt:lpstr>Georgia</vt:lpstr>
      <vt:lpstr>Wingdings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Matrice de Ponderation Spatiale</vt:lpstr>
      <vt:lpstr>Matrice de Ponderation Spatiale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Matrice de Ponderation Spatiale</vt:lpstr>
      <vt:lpstr>Matrice de Ponderation Spatiale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Matrice de Ponderation Spatiale</vt:lpstr>
      <vt:lpstr>Matrice de Ponderation Spatiale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marieta karapetyan</dc:creator>
  <cp:lastModifiedBy>marieta karapetyan</cp:lastModifiedBy>
  <cp:revision>22</cp:revision>
  <dcterms:created xsi:type="dcterms:W3CDTF">2025-05-19T13:35:03Z</dcterms:created>
  <dcterms:modified xsi:type="dcterms:W3CDTF">2025-05-21T16:06:54Z</dcterms:modified>
</cp:coreProperties>
</file>